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8"/>
  </p:notesMasterIdLst>
  <p:sldIdLst>
    <p:sldId id="256" r:id="rId2"/>
    <p:sldId id="258" r:id="rId3"/>
    <p:sldId id="259" r:id="rId4"/>
    <p:sldId id="261" r:id="rId5"/>
    <p:sldId id="260" r:id="rId6"/>
    <p:sldId id="262" r:id="rId7"/>
  </p:sldIdLst>
  <p:sldSz cx="12192000" cy="6858000"/>
  <p:notesSz cx="6858000" cy="9144000"/>
  <p:embeddedFontLst>
    <p:embeddedFont>
      <p:font typeface="Lexend" panose="020B0604020202020204" charset="-18"/>
      <p:regular r:id="rId9"/>
      <p:bold r:id="rId10"/>
    </p:embeddedFont>
    <p:embeddedFont>
      <p:font typeface="Lexend Light" panose="020B0604020202020204" charset="-18"/>
      <p:regular r:id="rId11"/>
      <p:bold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3" roundtripDataSignature="AMtx7mjWTRRqEKk7RZUWbvgx9b/uF0Xq/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DFB07F6-CD87-4B58-A2A1-6D7314C826AE}">
  <a:tblStyle styleId="{5DFB07F6-CD87-4B58-A2A1-6D7314C826AE}"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284E427A-3D55-4303-BF80-6455036E1DE7}" styleName="Styl z motywem 1 — Ak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8799B23B-EC83-4686-B30A-512413B5E67A}" styleName="Styl jasny 3 — Ak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9661" autoAdjust="0"/>
  </p:normalViewPr>
  <p:slideViewPr>
    <p:cSldViewPr snapToGrid="0">
      <p:cViewPr varScale="1">
        <p:scale>
          <a:sx n="88" d="100"/>
          <a:sy n="88" d="100"/>
        </p:scale>
        <p:origin x="1434"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3" Type="http://customschemas.google.com/relationships/presentationmetadata" Target="metadata"/><Relationship Id="rId5" Type="http://schemas.openxmlformats.org/officeDocument/2006/relationships/slide" Target="slides/slide4.xml"/><Relationship Id="rId57" Type="http://schemas.openxmlformats.org/officeDocument/2006/relationships/tableStyles" Target="tableStyles.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5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a:extLst>
            <a:ext uri="{FF2B5EF4-FFF2-40B4-BE49-F238E27FC236}">
              <a16:creationId xmlns:a16="http://schemas.microsoft.com/office/drawing/2014/main" id="{62ECD47C-450F-2D8B-C805-5C4BB7A53441}"/>
            </a:ext>
          </a:extLst>
        </p:cNvPr>
        <p:cNvGrpSpPr/>
        <p:nvPr/>
      </p:nvGrpSpPr>
      <p:grpSpPr>
        <a:xfrm>
          <a:off x="0" y="0"/>
          <a:ext cx="0" cy="0"/>
          <a:chOff x="0" y="0"/>
          <a:chExt cx="0" cy="0"/>
        </a:xfrm>
      </p:grpSpPr>
      <p:sp>
        <p:nvSpPr>
          <p:cNvPr id="91" name="Google Shape;91;p2:notes">
            <a:extLst>
              <a:ext uri="{FF2B5EF4-FFF2-40B4-BE49-F238E27FC236}">
                <a16:creationId xmlns:a16="http://schemas.microsoft.com/office/drawing/2014/main" id="{8569A34B-9293-6A7C-A118-97B13DA7EE8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l-PL" dirty="0"/>
              <a:t>Konsultacje społeczne zostały zakończone, a do projektu wprowadzono zmiany wynikające ze zgłoszonych uwag. W większości są to zmiany punktowe, jednak w kilku miejscach ich zakres jest na tyle istotny, że wymaga ponownego przedstawienia projektu właściwym organom uzgadniającym. Art. 13i ust. 3 pkt 10 ustawy o planowaniu i zagospodarowaniu </a:t>
            </a:r>
            <a:r>
              <a:rPr lang="pl-PL" dirty="0" err="1"/>
              <a:t>przetrzennym</a:t>
            </a:r>
            <a:r>
              <a:rPr lang="pl-PL" dirty="0"/>
              <a:t> zobowiązuje nas w takiej sytuacji do ponowienia w niezbędnym zakresie określonych czynności proceduralnych. Obejmują one udostępnienie zaktualizowanego projektu, przeprowadzenie ponownych uzgodnień oraz wprowadzenie zmian wynikających ze stanowisk organów. Dopiero po zakończeniu tych czynności projekt powinien zostać skierowany pod głosowanie Rady Miejskiej.</a:t>
            </a:r>
            <a:endParaRPr dirty="0"/>
          </a:p>
        </p:txBody>
      </p:sp>
      <p:sp>
        <p:nvSpPr>
          <p:cNvPr id="92" name="Google Shape;92;p2:notes">
            <a:extLst>
              <a:ext uri="{FF2B5EF4-FFF2-40B4-BE49-F238E27FC236}">
                <a16:creationId xmlns:a16="http://schemas.microsoft.com/office/drawing/2014/main" id="{5B22F8F0-BA3F-6020-919B-DAA07F22525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483966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a:extLst>
            <a:ext uri="{FF2B5EF4-FFF2-40B4-BE49-F238E27FC236}">
              <a16:creationId xmlns:a16="http://schemas.microsoft.com/office/drawing/2014/main" id="{619AC0D1-F2FD-773E-9248-B9929AEA54D3}"/>
            </a:ext>
          </a:extLst>
        </p:cNvPr>
        <p:cNvGrpSpPr/>
        <p:nvPr/>
      </p:nvGrpSpPr>
      <p:grpSpPr>
        <a:xfrm>
          <a:off x="0" y="0"/>
          <a:ext cx="0" cy="0"/>
          <a:chOff x="0" y="0"/>
          <a:chExt cx="0" cy="0"/>
        </a:xfrm>
      </p:grpSpPr>
      <p:sp>
        <p:nvSpPr>
          <p:cNvPr id="91" name="Google Shape;91;p2:notes">
            <a:extLst>
              <a:ext uri="{FF2B5EF4-FFF2-40B4-BE49-F238E27FC236}">
                <a16:creationId xmlns:a16="http://schemas.microsoft.com/office/drawing/2014/main" id="{98AD9DC8-4A5A-F538-65ED-FC0C6EED955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indent="0">
              <a:buNone/>
            </a:pPr>
            <a:r>
              <a:rPr lang="pl-PL" dirty="0"/>
              <a:t>Jedną z grup zmian wprowadzonych po konsultacjach społecznych są zmiany dotyczące możliwości lokalizacji instalacji fotowoltaicznych. Po ponownej analizie zgłoszonych uwag zdecydowaliśmy o uwzględnieniu części z nich i punktowo zmieniliśmy rozmieszczenie terenów, na których dopuszczony ma być rozwój energetyki słonecznej.</a:t>
            </a:r>
          </a:p>
          <a:p>
            <a:pPr marL="158750" indent="0">
              <a:buNone/>
            </a:pPr>
            <a:endParaRPr lang="pl-PL" dirty="0"/>
          </a:p>
          <a:p>
            <a:pPr marL="158750" indent="0">
              <a:buNone/>
            </a:pPr>
            <a:r>
              <a:rPr lang="pl-PL" dirty="0"/>
              <a:t>Nie są to zmiany obejmujące dużą część gminy, jednak dotyczą terenów, dla których istotne mogą być uwarunkowania środowiskowe, wodne lub leśne. Z tego względu zmienione rozwiązania mogą pozostawać w zakresie właściwości Regionalnego Dyrektora Ochrony Środowiska, Wód Polskich oraz właściwych jednostek Lasów Państwowych.</a:t>
            </a:r>
          </a:p>
          <a:p>
            <a:pPr marL="158750" indent="0">
              <a:buNone/>
            </a:pPr>
            <a:endParaRPr lang="pl-PL" dirty="0"/>
          </a:p>
          <a:p>
            <a:pPr marL="158750" indent="0">
              <a:buNone/>
            </a:pPr>
            <a:r>
              <a:rPr lang="pl-PL" dirty="0"/>
              <a:t>Uważamy więc, że organy te powinny zapoznać się z aktualną wersją projektu i potwierdzenia, że wprowadzone zmiany nie naruszają wskazanych wcześniej warunków. Jest to jeden z powodów, dla których rekomendujemy ponowienie uzgodnień przed skierowaniem projektu pod głosowanie Rady Miejskiej.</a:t>
            </a:r>
          </a:p>
        </p:txBody>
      </p:sp>
      <p:sp>
        <p:nvSpPr>
          <p:cNvPr id="92" name="Google Shape;92;p2:notes">
            <a:extLst>
              <a:ext uri="{FF2B5EF4-FFF2-40B4-BE49-F238E27FC236}">
                <a16:creationId xmlns:a16="http://schemas.microsoft.com/office/drawing/2014/main" id="{0C6DE244-46B5-DFE5-48B6-5553582F7B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6451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a:extLst>
            <a:ext uri="{FF2B5EF4-FFF2-40B4-BE49-F238E27FC236}">
              <a16:creationId xmlns:a16="http://schemas.microsoft.com/office/drawing/2014/main" id="{CE41D1CF-772F-771B-449C-E9204EA57286}"/>
            </a:ext>
          </a:extLst>
        </p:cNvPr>
        <p:cNvGrpSpPr/>
        <p:nvPr/>
      </p:nvGrpSpPr>
      <p:grpSpPr>
        <a:xfrm>
          <a:off x="0" y="0"/>
          <a:ext cx="0" cy="0"/>
          <a:chOff x="0" y="0"/>
          <a:chExt cx="0" cy="0"/>
        </a:xfrm>
      </p:grpSpPr>
      <p:sp>
        <p:nvSpPr>
          <p:cNvPr id="91" name="Google Shape;91;p2:notes">
            <a:extLst>
              <a:ext uri="{FF2B5EF4-FFF2-40B4-BE49-F238E27FC236}">
                <a16:creationId xmlns:a16="http://schemas.microsoft.com/office/drawing/2014/main" id="{569D47C2-F43B-D185-90A5-BB9CBF163855}"/>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l-PL" dirty="0"/>
              <a:t>Kolejna grupa zmian wynika ze stanowiska PKP. Dotyczy ono przede wszystkim ograniczenia stref mieszkaniowych i rekreacyjnych w bezpośrednim sąsiedztwie torów. Jest to istotne, ponieważ linia ma być wykorzystywana nie tylko w związku z planowanym przywróceniem ruchu pasażerskiego, ale również na potrzeby transportu wojskowego. Z uwagi na komunikacyjne i obronne znaczenie tego przedsięwzięcia uznaliśmy, że wskazane przez PKP korekty powinny zostać uwzględnione w projekcie planu.</a:t>
            </a:r>
            <a:endParaRPr dirty="0"/>
          </a:p>
        </p:txBody>
      </p:sp>
      <p:sp>
        <p:nvSpPr>
          <p:cNvPr id="92" name="Google Shape;92;p2:notes">
            <a:extLst>
              <a:ext uri="{FF2B5EF4-FFF2-40B4-BE49-F238E27FC236}">
                <a16:creationId xmlns:a16="http://schemas.microsoft.com/office/drawing/2014/main" id="{68DEB236-FBB0-3B06-1923-F189BAEC672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3828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a:extLst>
            <a:ext uri="{FF2B5EF4-FFF2-40B4-BE49-F238E27FC236}">
              <a16:creationId xmlns:a16="http://schemas.microsoft.com/office/drawing/2014/main" id="{073CEECD-4B04-D449-8B74-84F730BE1A46}"/>
            </a:ext>
          </a:extLst>
        </p:cNvPr>
        <p:cNvGrpSpPr/>
        <p:nvPr/>
      </p:nvGrpSpPr>
      <p:grpSpPr>
        <a:xfrm>
          <a:off x="0" y="0"/>
          <a:ext cx="0" cy="0"/>
          <a:chOff x="0" y="0"/>
          <a:chExt cx="0" cy="0"/>
        </a:xfrm>
      </p:grpSpPr>
      <p:sp>
        <p:nvSpPr>
          <p:cNvPr id="91" name="Google Shape;91;p2:notes">
            <a:extLst>
              <a:ext uri="{FF2B5EF4-FFF2-40B4-BE49-F238E27FC236}">
                <a16:creationId xmlns:a16="http://schemas.microsoft.com/office/drawing/2014/main" id="{6A88E74C-6171-322E-9F52-D502FEDE4890}"/>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l-PL" dirty="0"/>
              <a:t>Kolejna grupa zmian dotyczy terenów OZE oraz stref obejmujących zabytki i ich otoczenie. Wojewódzki Konserwator Zabytków wydaje w tym zakresie opinię, która formalnie nie jest dla gminy wiążąca. Znamy jednak przypadki, w których niewystarczające odniesienie się do stanowiska Konserwatora prowadziło do zastrzeżeń organu nadzoru. Dlatego, kierując się ostrożnością proceduralną, chcemy umożliwić Konserwatorowi ponowną ocenę zmienionego projektu.</a:t>
            </a:r>
            <a:endParaRPr dirty="0"/>
          </a:p>
        </p:txBody>
      </p:sp>
      <p:sp>
        <p:nvSpPr>
          <p:cNvPr id="92" name="Google Shape;92;p2:notes">
            <a:extLst>
              <a:ext uri="{FF2B5EF4-FFF2-40B4-BE49-F238E27FC236}">
                <a16:creationId xmlns:a16="http://schemas.microsoft.com/office/drawing/2014/main" id="{484648C3-873F-92FF-8570-EF79F08E949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57807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a:extLst>
            <a:ext uri="{FF2B5EF4-FFF2-40B4-BE49-F238E27FC236}">
              <a16:creationId xmlns:a16="http://schemas.microsoft.com/office/drawing/2014/main" id="{28531411-309A-22CE-45CD-867758211AB8}"/>
            </a:ext>
          </a:extLst>
        </p:cNvPr>
        <p:cNvGrpSpPr/>
        <p:nvPr/>
      </p:nvGrpSpPr>
      <p:grpSpPr>
        <a:xfrm>
          <a:off x="0" y="0"/>
          <a:ext cx="0" cy="0"/>
          <a:chOff x="0" y="0"/>
          <a:chExt cx="0" cy="0"/>
        </a:xfrm>
      </p:grpSpPr>
      <p:sp>
        <p:nvSpPr>
          <p:cNvPr id="91" name="Google Shape;91;p2:notes">
            <a:extLst>
              <a:ext uri="{FF2B5EF4-FFF2-40B4-BE49-F238E27FC236}">
                <a16:creationId xmlns:a16="http://schemas.microsoft.com/office/drawing/2014/main" id="{6AB6315E-C000-E83C-C672-173CE4FEFCE4}"/>
              </a:ext>
            </a:extLst>
          </p:cNvPr>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pl-PL" dirty="0"/>
              <a:t>Pierwotnie projekt został skierowany do 25 organów i jednostek wskazanych w procedurze. Część z nich działa jednak w ramach tego samego urzędu i przekazuje jedno zbiorcze stanowisko. Nie ma potrzeby ponawiania całej procedury wobec wszystkich adresatów. Ponownie wystąpimy do organów uzgadniających oraz do tych organów opiniujących, których właściwość bezpośrednio obejmuje wprowadzone zmiany, w szczególności dotyczące kolei, terenów OZE, lasów, obronności i ochrony zabytków.</a:t>
            </a:r>
            <a:endParaRPr dirty="0"/>
          </a:p>
        </p:txBody>
      </p:sp>
      <p:sp>
        <p:nvSpPr>
          <p:cNvPr id="92" name="Google Shape;92;p2:notes">
            <a:extLst>
              <a:ext uri="{FF2B5EF4-FFF2-40B4-BE49-F238E27FC236}">
                <a16:creationId xmlns:a16="http://schemas.microsoft.com/office/drawing/2014/main" id="{5DE1458D-0B36-DA09-8B31-712459D47BB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93236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lajd tytułowy" type="title">
  <p:cSld name="TITLE">
    <p:spTree>
      <p:nvGrpSpPr>
        <p:cNvPr id="1" name="Shape 11"/>
        <p:cNvGrpSpPr/>
        <p:nvPr/>
      </p:nvGrpSpPr>
      <p:grpSpPr>
        <a:xfrm>
          <a:off x="0" y="0"/>
          <a:ext cx="0" cy="0"/>
          <a:chOff x="0" y="0"/>
          <a:chExt cx="0" cy="0"/>
        </a:xfrm>
      </p:grpSpPr>
      <p:sp>
        <p:nvSpPr>
          <p:cNvPr id="12" name="Google Shape;12;p1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ytuł i tekst pionowy" type="vertTx">
  <p:cSld name="VERTICAL_TEXT">
    <p:spTree>
      <p:nvGrpSpPr>
        <p:cNvPr id="1" name="Shape 68"/>
        <p:cNvGrpSpPr/>
        <p:nvPr/>
      </p:nvGrpSpPr>
      <p:grpSpPr>
        <a:xfrm>
          <a:off x="0" y="0"/>
          <a:ext cx="0" cy="0"/>
          <a:chOff x="0" y="0"/>
          <a:chExt cx="0" cy="0"/>
        </a:xfrm>
      </p:grpSpPr>
      <p:sp>
        <p:nvSpPr>
          <p:cNvPr id="69" name="Google Shape;69;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ytuł pionowy i tekst" type="vertTitleAndTx">
  <p:cSld name="VERTICAL_TITLE_AND_VERTICAL_TEXT">
    <p:spTree>
      <p:nvGrpSpPr>
        <p:cNvPr id="1" name="Shape 74"/>
        <p:cNvGrpSpPr/>
        <p:nvPr/>
      </p:nvGrpSpPr>
      <p:grpSpPr>
        <a:xfrm>
          <a:off x="0" y="0"/>
          <a:ext cx="0" cy="0"/>
          <a:chOff x="0" y="0"/>
          <a:chExt cx="0" cy="0"/>
        </a:xfrm>
      </p:grpSpPr>
      <p:sp>
        <p:nvSpPr>
          <p:cNvPr id="75" name="Google Shape;75;p2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ytuł i zawartość" type="obj">
  <p:cSld name="OBJECT">
    <p:spTree>
      <p:nvGrpSpPr>
        <p:cNvPr id="1" name="Shape 17"/>
        <p:cNvGrpSpPr/>
        <p:nvPr/>
      </p:nvGrpSpPr>
      <p:grpSpPr>
        <a:xfrm>
          <a:off x="0" y="0"/>
          <a:ext cx="0" cy="0"/>
          <a:chOff x="0" y="0"/>
          <a:chExt cx="0" cy="0"/>
        </a:xfrm>
      </p:grpSpPr>
      <p:sp>
        <p:nvSpPr>
          <p:cNvPr id="18" name="Google Shape;18;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Nagłówek sekcji" type="secHead">
  <p:cSld name="SECTION_HEADER">
    <p:spTree>
      <p:nvGrpSpPr>
        <p:cNvPr id="1" name="Shape 23"/>
        <p:cNvGrpSpPr/>
        <p:nvPr/>
      </p:nvGrpSpPr>
      <p:grpSpPr>
        <a:xfrm>
          <a:off x="0" y="0"/>
          <a:ext cx="0" cy="0"/>
          <a:chOff x="0" y="0"/>
          <a:chExt cx="0" cy="0"/>
        </a:xfrm>
      </p:grpSpPr>
      <p:sp>
        <p:nvSpPr>
          <p:cNvPr id="24" name="Google Shape;24;p1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wa elementy zawartości" type="twoObj">
  <p:cSld name="TWO_OBJECTS">
    <p:spTree>
      <p:nvGrpSpPr>
        <p:cNvPr id="1" name="Shape 29"/>
        <p:cNvGrpSpPr/>
        <p:nvPr/>
      </p:nvGrpSpPr>
      <p:grpSpPr>
        <a:xfrm>
          <a:off x="0" y="0"/>
          <a:ext cx="0" cy="0"/>
          <a:chOff x="0" y="0"/>
          <a:chExt cx="0" cy="0"/>
        </a:xfrm>
      </p:grpSpPr>
      <p:sp>
        <p:nvSpPr>
          <p:cNvPr id="30" name="Google Shape;3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1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orównanie" type="twoTxTwoObj">
  <p:cSld name="TWO_OBJECTS_WITH_TEXT">
    <p:spTree>
      <p:nvGrpSpPr>
        <p:cNvPr id="1" name="Shape 36"/>
        <p:cNvGrpSpPr/>
        <p:nvPr/>
      </p:nvGrpSpPr>
      <p:grpSpPr>
        <a:xfrm>
          <a:off x="0" y="0"/>
          <a:ext cx="0" cy="0"/>
          <a:chOff x="0" y="0"/>
          <a:chExt cx="0" cy="0"/>
        </a:xfrm>
      </p:grpSpPr>
      <p:sp>
        <p:nvSpPr>
          <p:cNvPr id="37" name="Google Shape;37;p2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2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ylko tytuł" type="titleOnly">
  <p:cSld name="TITLE_ONLY">
    <p:spTree>
      <p:nvGrpSpPr>
        <p:cNvPr id="1" name="Shape 45"/>
        <p:cNvGrpSpPr/>
        <p:nvPr/>
      </p:nvGrpSpPr>
      <p:grpSpPr>
        <a:xfrm>
          <a:off x="0" y="0"/>
          <a:ext cx="0" cy="0"/>
          <a:chOff x="0" y="0"/>
          <a:chExt cx="0" cy="0"/>
        </a:xfrm>
      </p:grpSpPr>
      <p:sp>
        <p:nvSpPr>
          <p:cNvPr id="46" name="Google Shape;46;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usty" type="blank">
  <p:cSld name="BLANK">
    <p:spTree>
      <p:nvGrpSpPr>
        <p:cNvPr id="1" name="Shape 50"/>
        <p:cNvGrpSpPr/>
        <p:nvPr/>
      </p:nvGrpSpPr>
      <p:grpSpPr>
        <a:xfrm>
          <a:off x="0" y="0"/>
          <a:ext cx="0" cy="0"/>
          <a:chOff x="0" y="0"/>
          <a:chExt cx="0" cy="0"/>
        </a:xfrm>
      </p:grpSpPr>
      <p:sp>
        <p:nvSpPr>
          <p:cNvPr id="51" name="Google Shape;5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Zawartość z podpisem" type="objTx">
  <p:cSld name="OBJECT_WITH_CAPTION_TEXT">
    <p:spTree>
      <p:nvGrpSpPr>
        <p:cNvPr id="1" name="Shape 54"/>
        <p:cNvGrpSpPr/>
        <p:nvPr/>
      </p:nvGrpSpPr>
      <p:grpSpPr>
        <a:xfrm>
          <a:off x="0" y="0"/>
          <a:ext cx="0" cy="0"/>
          <a:chOff x="0" y="0"/>
          <a:chExt cx="0" cy="0"/>
        </a:xfrm>
      </p:grpSpPr>
      <p:sp>
        <p:nvSpPr>
          <p:cNvPr id="55" name="Google Shape;55;p2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Obraz z podpisem" type="picTx">
  <p:cSld name="PICTURE_WITH_CAPTION_TEXT">
    <p:spTree>
      <p:nvGrpSpPr>
        <p:cNvPr id="1" name="Shape 61"/>
        <p:cNvGrpSpPr/>
        <p:nvPr/>
      </p:nvGrpSpPr>
      <p:grpSpPr>
        <a:xfrm>
          <a:off x="0" y="0"/>
          <a:ext cx="0" cy="0"/>
          <a:chOff x="0" y="0"/>
          <a:chExt cx="0" cy="0"/>
        </a:xfrm>
      </p:grpSpPr>
      <p:sp>
        <p:nvSpPr>
          <p:cNvPr id="62" name="Google Shape;62;p2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4"/>
          <p:cNvSpPr>
            <a:spLocks noGrp="1"/>
          </p:cNvSpPr>
          <p:nvPr>
            <p:ph type="pic" idx="2"/>
          </p:nvPr>
        </p:nvSpPr>
        <p:spPr>
          <a:xfrm>
            <a:off x="5183188" y="987425"/>
            <a:ext cx="6172200" cy="4873625"/>
          </a:xfrm>
          <a:prstGeom prst="rect">
            <a:avLst/>
          </a:prstGeom>
          <a:noFill/>
          <a:ln>
            <a:noFill/>
          </a:ln>
        </p:spPr>
      </p:sp>
      <p:sp>
        <p:nvSpPr>
          <p:cNvPr id="64" name="Google Shape;64;p2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pl-PL"/>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67AC">
            <a:alpha val="1960"/>
          </a:srgbClr>
        </a:solidFill>
        <a:effectLst/>
      </p:bgPr>
    </p:bg>
    <p:spTree>
      <p:nvGrpSpPr>
        <p:cNvPr id="1" name="Shape 83"/>
        <p:cNvGrpSpPr/>
        <p:nvPr/>
      </p:nvGrpSpPr>
      <p:grpSpPr>
        <a:xfrm>
          <a:off x="0" y="0"/>
          <a:ext cx="0" cy="0"/>
          <a:chOff x="0" y="0"/>
          <a:chExt cx="0" cy="0"/>
        </a:xfrm>
      </p:grpSpPr>
      <p:sp>
        <p:nvSpPr>
          <p:cNvPr id="84" name="Google Shape;84;p1"/>
          <p:cNvSpPr/>
          <p:nvPr/>
        </p:nvSpPr>
        <p:spPr>
          <a:xfrm>
            <a:off x="10176387" y="-1"/>
            <a:ext cx="2015613" cy="6858001"/>
          </a:xfrm>
          <a:prstGeom prst="rect">
            <a:avLst/>
          </a:prstGeom>
          <a:solidFill>
            <a:srgbClr val="F8F19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85" name="Google Shape;85;p1"/>
          <p:cNvPicPr preferRelativeResize="0"/>
          <p:nvPr/>
        </p:nvPicPr>
        <p:blipFill rotWithShape="1">
          <a:blip r:embed="rId3">
            <a:alphaModFix/>
          </a:blip>
          <a:srcRect/>
          <a:stretch/>
        </p:blipFill>
        <p:spPr>
          <a:xfrm>
            <a:off x="6598199" y="-1"/>
            <a:ext cx="5593801" cy="6858001"/>
          </a:xfrm>
          <a:prstGeom prst="chevron">
            <a:avLst>
              <a:gd name="adj" fmla="val 36026"/>
            </a:avLst>
          </a:prstGeom>
          <a:solidFill>
            <a:srgbClr val="FFF700"/>
          </a:solidFill>
          <a:ln>
            <a:noFill/>
          </a:ln>
        </p:spPr>
      </p:pic>
      <p:sp>
        <p:nvSpPr>
          <p:cNvPr id="86" name="Google Shape;86;p1"/>
          <p:cNvSpPr txBox="1">
            <a:spLocks noGrp="1"/>
          </p:cNvSpPr>
          <p:nvPr>
            <p:ph type="ctrTitle"/>
          </p:nvPr>
        </p:nvSpPr>
        <p:spPr>
          <a:xfrm>
            <a:off x="2733368" y="2524022"/>
            <a:ext cx="5074199" cy="131112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50000"/>
              <a:buFont typeface="Calibri"/>
              <a:buNone/>
            </a:pPr>
            <a:r>
              <a:rPr lang="pl-PL" sz="4000" b="1">
                <a:latin typeface="Lexend"/>
                <a:ea typeface="Lexend"/>
                <a:cs typeface="Lexend"/>
                <a:sym typeface="Lexend"/>
              </a:rPr>
              <a:t>PLAN OGÓLNY </a:t>
            </a:r>
            <a:br>
              <a:rPr lang="pl-PL" sz="4000" b="1">
                <a:latin typeface="Lexend"/>
                <a:ea typeface="Lexend"/>
                <a:cs typeface="Lexend"/>
                <a:sym typeface="Lexend"/>
              </a:rPr>
            </a:br>
            <a:r>
              <a:rPr lang="pl-PL" sz="4000" b="1">
                <a:latin typeface="Lexend"/>
                <a:ea typeface="Lexend"/>
                <a:cs typeface="Lexend"/>
                <a:sym typeface="Lexend"/>
              </a:rPr>
              <a:t>GMINY SZPROTAWA</a:t>
            </a:r>
            <a:endParaRPr sz="4000" b="1">
              <a:latin typeface="Lexend"/>
              <a:ea typeface="Lexend"/>
              <a:cs typeface="Lexend"/>
              <a:sym typeface="Lexend"/>
            </a:endParaRPr>
          </a:p>
        </p:txBody>
      </p:sp>
      <p:sp>
        <p:nvSpPr>
          <p:cNvPr id="87" name="Google Shape;87;p1"/>
          <p:cNvSpPr txBox="1">
            <a:spLocks noGrp="1"/>
          </p:cNvSpPr>
          <p:nvPr>
            <p:ph type="subTitle" idx="1"/>
          </p:nvPr>
        </p:nvSpPr>
        <p:spPr>
          <a:xfrm>
            <a:off x="2733368" y="3754178"/>
            <a:ext cx="5978013" cy="512762"/>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400"/>
              <a:buNone/>
            </a:pPr>
            <a:r>
              <a:rPr lang="pl-PL" sz="1900" dirty="0">
                <a:latin typeface="Lexend Light"/>
                <a:ea typeface="Lexend Light"/>
                <a:cs typeface="Lexend Light"/>
                <a:sym typeface="Lexend Light"/>
              </a:rPr>
              <a:t>STAN PRAC PRZED GŁOSOWANIEM</a:t>
            </a:r>
            <a:endParaRPr sz="1900" dirty="0">
              <a:latin typeface="Lexend Light"/>
              <a:ea typeface="Lexend Light"/>
              <a:cs typeface="Lexend Light"/>
              <a:sym typeface="Lexend Light"/>
            </a:endParaRPr>
          </a:p>
        </p:txBody>
      </p:sp>
      <p:pic>
        <p:nvPicPr>
          <p:cNvPr id="88" name="Google Shape;88;p1"/>
          <p:cNvPicPr preferRelativeResize="0"/>
          <p:nvPr/>
        </p:nvPicPr>
        <p:blipFill rotWithShape="1">
          <a:blip r:embed="rId4">
            <a:alphaModFix/>
          </a:blip>
          <a:srcRect/>
          <a:stretch/>
        </p:blipFill>
        <p:spPr>
          <a:xfrm>
            <a:off x="617266" y="2524022"/>
            <a:ext cx="1568417" cy="1809953"/>
          </a:xfrm>
          <a:prstGeom prst="rect">
            <a:avLst/>
          </a:prstGeom>
          <a:noFill/>
          <a:ln>
            <a:noFill/>
          </a:ln>
        </p:spPr>
      </p:pic>
      <p:cxnSp>
        <p:nvCxnSpPr>
          <p:cNvPr id="89" name="Google Shape;89;p1"/>
          <p:cNvCxnSpPr/>
          <p:nvPr/>
        </p:nvCxnSpPr>
        <p:spPr>
          <a:xfrm>
            <a:off x="2537100" y="2524023"/>
            <a:ext cx="0" cy="1809953"/>
          </a:xfrm>
          <a:prstGeom prst="straightConnector1">
            <a:avLst/>
          </a:prstGeom>
          <a:noFill/>
          <a:ln w="19050" cap="flat" cmpd="sng">
            <a:solidFill>
              <a:schemeClr val="dk1"/>
            </a:solidFill>
            <a:prstDash val="solid"/>
            <a:round/>
            <a:headEnd type="none" w="sm" len="sm"/>
            <a:tailEnd type="none" w="sm" len="sm"/>
          </a:ln>
        </p:spPr>
      </p:cxn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67AC">
            <a:alpha val="1960"/>
          </a:srgbClr>
        </a:solidFill>
        <a:effectLst/>
      </p:bgPr>
    </p:bg>
    <p:spTree>
      <p:nvGrpSpPr>
        <p:cNvPr id="1" name="Shape 93">
          <a:extLst>
            <a:ext uri="{FF2B5EF4-FFF2-40B4-BE49-F238E27FC236}">
              <a16:creationId xmlns:a16="http://schemas.microsoft.com/office/drawing/2014/main" id="{1B92EAEE-1F4A-AA31-92E0-3482C8A5BF83}"/>
            </a:ext>
          </a:extLst>
        </p:cNvPr>
        <p:cNvGrpSpPr/>
        <p:nvPr/>
      </p:nvGrpSpPr>
      <p:grpSpPr>
        <a:xfrm>
          <a:off x="0" y="0"/>
          <a:ext cx="0" cy="0"/>
          <a:chOff x="0" y="0"/>
          <a:chExt cx="0" cy="0"/>
        </a:xfrm>
      </p:grpSpPr>
      <p:pic>
        <p:nvPicPr>
          <p:cNvPr id="94" name="Google Shape;94;p2">
            <a:extLst>
              <a:ext uri="{FF2B5EF4-FFF2-40B4-BE49-F238E27FC236}">
                <a16:creationId xmlns:a16="http://schemas.microsoft.com/office/drawing/2014/main" id="{618FCE73-5F30-AE87-97B0-7FDC286D5825}"/>
              </a:ext>
            </a:extLst>
          </p:cNvPr>
          <p:cNvPicPr preferRelativeResize="0"/>
          <p:nvPr/>
        </p:nvPicPr>
        <p:blipFill rotWithShape="1">
          <a:blip r:embed="rId3">
            <a:alphaModFix/>
          </a:blip>
          <a:srcRect l="36121" r="17707"/>
          <a:stretch/>
        </p:blipFill>
        <p:spPr>
          <a:xfrm>
            <a:off x="9609221" y="-1"/>
            <a:ext cx="2582779" cy="6858001"/>
          </a:xfrm>
          <a:prstGeom prst="rect">
            <a:avLst/>
          </a:prstGeom>
          <a:noFill/>
          <a:ln>
            <a:noFill/>
          </a:ln>
        </p:spPr>
      </p:pic>
      <p:sp>
        <p:nvSpPr>
          <p:cNvPr id="95" name="Google Shape;95;p2">
            <a:extLst>
              <a:ext uri="{FF2B5EF4-FFF2-40B4-BE49-F238E27FC236}">
                <a16:creationId xmlns:a16="http://schemas.microsoft.com/office/drawing/2014/main" id="{D1239BE8-A7C3-6794-AFF1-4C15A4D81FAA}"/>
              </a:ext>
            </a:extLst>
          </p:cNvPr>
          <p:cNvSpPr txBox="1">
            <a:spLocks noGrp="1"/>
          </p:cNvSpPr>
          <p:nvPr>
            <p:ph type="title"/>
          </p:nvPr>
        </p:nvSpPr>
        <p:spPr>
          <a:xfrm>
            <a:off x="531582" y="365126"/>
            <a:ext cx="9077640" cy="757822"/>
          </a:xfrm>
          <a:prstGeom prst="rect">
            <a:avLst/>
          </a:prstGeom>
          <a:noFill/>
          <a:ln>
            <a:noFill/>
          </a:ln>
        </p:spPr>
        <p:txBody>
          <a:bodyPr spcFirstLastPara="1" wrap="square" lIns="91425" tIns="45700" rIns="91425" bIns="45700" anchor="ctr" anchorCtr="0">
            <a:normAutofit/>
          </a:bodyPr>
          <a:lstStyle/>
          <a:p>
            <a:pPr lvl="0">
              <a:buSzPts val="4400"/>
            </a:pPr>
            <a:r>
              <a:rPr lang="pl-PL" sz="3600" b="1" dirty="0"/>
              <a:t>Aktualny etap prac nad planem ogólnym</a:t>
            </a:r>
            <a:endParaRPr sz="3600" b="1" dirty="0">
              <a:latin typeface="Lexend"/>
              <a:ea typeface="Lexend"/>
              <a:cs typeface="Lexend"/>
              <a:sym typeface="Lexend"/>
            </a:endParaRPr>
          </a:p>
        </p:txBody>
      </p:sp>
      <p:sp>
        <p:nvSpPr>
          <p:cNvPr id="96" name="Google Shape;96;p2">
            <a:extLst>
              <a:ext uri="{FF2B5EF4-FFF2-40B4-BE49-F238E27FC236}">
                <a16:creationId xmlns:a16="http://schemas.microsoft.com/office/drawing/2014/main" id="{EA24EECF-D54D-BFC4-7867-4396FF3F75FB}"/>
              </a:ext>
            </a:extLst>
          </p:cNvPr>
          <p:cNvSpPr txBox="1">
            <a:spLocks noGrp="1"/>
          </p:cNvSpPr>
          <p:nvPr>
            <p:ph type="body" idx="1"/>
          </p:nvPr>
        </p:nvSpPr>
        <p:spPr>
          <a:xfrm>
            <a:off x="531581" y="1122948"/>
            <a:ext cx="5052790" cy="4080423"/>
          </a:xfrm>
          <a:prstGeom prst="rect">
            <a:avLst/>
          </a:prstGeom>
          <a:noFill/>
          <a:ln>
            <a:noFill/>
          </a:ln>
        </p:spPr>
        <p:txBody>
          <a:bodyPr spcFirstLastPara="1" wrap="square" lIns="91425" tIns="45700" rIns="91425" bIns="45700" anchor="t" anchorCtr="0">
            <a:normAutofit/>
          </a:bodyPr>
          <a:lstStyle/>
          <a:p>
            <a:pPr marL="228600" lvl="0" indent="-128778" rtl="0">
              <a:lnSpc>
                <a:spcPct val="90000"/>
              </a:lnSpc>
              <a:spcBef>
                <a:spcPts val="1000"/>
              </a:spcBef>
              <a:spcAft>
                <a:spcPts val="0"/>
              </a:spcAft>
              <a:buClr>
                <a:schemeClr val="dk1"/>
              </a:buClr>
              <a:buSzPts val="1700"/>
              <a:buNone/>
            </a:pPr>
            <a:r>
              <a:rPr lang="pl-PL" sz="1700" b="1" dirty="0">
                <a:latin typeface="Lexend Light"/>
                <a:ea typeface="Lexend Light"/>
                <a:cs typeface="Lexend Light"/>
                <a:sym typeface="Lexend Light"/>
              </a:rPr>
              <a:t>Konsultacje społeczne zostały zakończone</a:t>
            </a:r>
            <a:endParaRPr lang="pl-PL" sz="1700" dirty="0">
              <a:latin typeface="Lexend Light"/>
              <a:ea typeface="Lexend Light"/>
              <a:cs typeface="Lexend Light"/>
              <a:sym typeface="Lexend Light"/>
            </a:endParaRPr>
          </a:p>
          <a:p>
            <a:pPr marL="385572" indent="-285750">
              <a:buSzPts val="1700"/>
            </a:pPr>
            <a:r>
              <a:rPr lang="pl-PL" sz="1700" dirty="0">
                <a:latin typeface="Lexend Light"/>
                <a:ea typeface="Lexend Light"/>
                <a:cs typeface="Lexend Light"/>
                <a:sym typeface="Lexend Light"/>
              </a:rPr>
              <a:t>przeanalizowano zgłoszone uwagi i ankiety,</a:t>
            </a:r>
          </a:p>
          <a:p>
            <a:pPr marL="385572" indent="-285750">
              <a:buSzPts val="1700"/>
            </a:pPr>
            <a:r>
              <a:rPr lang="pl-PL" sz="1700" dirty="0">
                <a:latin typeface="Lexend Light"/>
                <a:ea typeface="Lexend Light"/>
                <a:cs typeface="Lexend Light"/>
                <a:sym typeface="Lexend Light"/>
              </a:rPr>
              <a:t>przygotowano propozycje ich rozpatrzenia,</a:t>
            </a:r>
          </a:p>
          <a:p>
            <a:pPr marL="385572" indent="-285750">
              <a:buSzPts val="1700"/>
            </a:pPr>
            <a:r>
              <a:rPr lang="pl-PL" sz="1700" dirty="0">
                <a:latin typeface="Lexend Light"/>
                <a:ea typeface="Lexend Light"/>
                <a:cs typeface="Lexend Light"/>
                <a:sym typeface="Lexend Light"/>
              </a:rPr>
              <a:t>zaktualizowano część graficzną oraz pozostałą dokumentację projektu.</a:t>
            </a:r>
          </a:p>
          <a:p>
            <a:pPr marL="228600" lvl="0" indent="-128778" algn="just">
              <a:buSzPts val="1700"/>
              <a:buNone/>
            </a:pPr>
            <a:endParaRPr lang="pl-PL" sz="1800" dirty="0"/>
          </a:p>
          <a:p>
            <a:pPr marL="228600" lvl="0" indent="-128778" algn="just">
              <a:buSzPts val="1700"/>
              <a:buNone/>
            </a:pPr>
            <a:r>
              <a:rPr lang="pl-PL" sz="1800" b="1" dirty="0">
                <a:latin typeface="Lexend Light" panose="020B0604020202020204" charset="-18"/>
              </a:rPr>
              <a:t>Co dalej?</a:t>
            </a:r>
          </a:p>
          <a:p>
            <a:pPr marL="228600" lvl="0" indent="-128778" algn="just">
              <a:buSzPts val="1700"/>
              <a:buNone/>
            </a:pPr>
            <a:r>
              <a:rPr lang="pl-PL" sz="1700" dirty="0">
                <a:latin typeface="Lexend Light"/>
                <a:ea typeface="Lexend Light"/>
                <a:cs typeface="Lexend Light"/>
                <a:sym typeface="Lexend Light"/>
              </a:rPr>
              <a:t>Zgodnie z art. 13i ust. 3 pkt 10 ustawy, po wprowadzeniu zmian należy w niezbędnym zakresie ponowić określone czynności proceduralne, w tym uzgodnienia projektu.</a:t>
            </a:r>
          </a:p>
        </p:txBody>
      </p:sp>
      <p:pic>
        <p:nvPicPr>
          <p:cNvPr id="3" name="Obraz 2">
            <a:extLst>
              <a:ext uri="{FF2B5EF4-FFF2-40B4-BE49-F238E27FC236}">
                <a16:creationId xmlns:a16="http://schemas.microsoft.com/office/drawing/2014/main" id="{FFBFB93C-439A-6CF5-E11A-75FEC71617C5}"/>
              </a:ext>
            </a:extLst>
          </p:cNvPr>
          <p:cNvPicPr>
            <a:picLocks noChangeAspect="1"/>
          </p:cNvPicPr>
          <p:nvPr/>
        </p:nvPicPr>
        <p:blipFill>
          <a:blip r:embed="rId4"/>
          <a:stretch>
            <a:fillRect/>
          </a:stretch>
        </p:blipFill>
        <p:spPr>
          <a:xfrm>
            <a:off x="5765491" y="1122948"/>
            <a:ext cx="3662610" cy="5261068"/>
          </a:xfrm>
          <a:prstGeom prst="rect">
            <a:avLst/>
          </a:prstGeom>
        </p:spPr>
      </p:pic>
      <p:sp>
        <p:nvSpPr>
          <p:cNvPr id="4" name="pole tekstowe 3">
            <a:extLst>
              <a:ext uri="{FF2B5EF4-FFF2-40B4-BE49-F238E27FC236}">
                <a16:creationId xmlns:a16="http://schemas.microsoft.com/office/drawing/2014/main" id="{3B3E13E6-2CC8-3993-C892-FA0A1D6AC4D4}"/>
              </a:ext>
            </a:extLst>
          </p:cNvPr>
          <p:cNvSpPr txBox="1"/>
          <p:nvPr/>
        </p:nvSpPr>
        <p:spPr>
          <a:xfrm>
            <a:off x="656766" y="5474197"/>
            <a:ext cx="4802419" cy="1138773"/>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pPr marL="228600" lvl="0" indent="-128778" algn="ctr">
              <a:buSzPts val="1700"/>
              <a:buNone/>
            </a:pPr>
            <a:r>
              <a:rPr lang="pl-PL" sz="1700" b="1" dirty="0">
                <a:latin typeface="Lexend Light"/>
                <a:ea typeface="Lexend Light"/>
                <a:cs typeface="Lexend Light"/>
                <a:sym typeface="Lexend Light"/>
              </a:rPr>
              <a:t>Projekt jest na końcowym etapie prac, jednak przed przedstawieniem go Radzie Miejskiej konieczne jest zakończenie ponowionych uzgodnień.</a:t>
            </a:r>
          </a:p>
        </p:txBody>
      </p:sp>
    </p:spTree>
    <p:extLst>
      <p:ext uri="{BB962C8B-B14F-4D97-AF65-F5344CB8AC3E}">
        <p14:creationId xmlns:p14="http://schemas.microsoft.com/office/powerpoint/2010/main" val="727216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67AC">
            <a:alpha val="1960"/>
          </a:srgbClr>
        </a:solidFill>
        <a:effectLst/>
      </p:bgPr>
    </p:bg>
    <p:spTree>
      <p:nvGrpSpPr>
        <p:cNvPr id="1" name="Shape 93">
          <a:extLst>
            <a:ext uri="{FF2B5EF4-FFF2-40B4-BE49-F238E27FC236}">
              <a16:creationId xmlns:a16="http://schemas.microsoft.com/office/drawing/2014/main" id="{784525FE-5F82-0624-A2DB-BEDCC04E2CB1}"/>
            </a:ext>
          </a:extLst>
        </p:cNvPr>
        <p:cNvGrpSpPr/>
        <p:nvPr/>
      </p:nvGrpSpPr>
      <p:grpSpPr>
        <a:xfrm>
          <a:off x="0" y="0"/>
          <a:ext cx="0" cy="0"/>
          <a:chOff x="0" y="0"/>
          <a:chExt cx="0" cy="0"/>
        </a:xfrm>
      </p:grpSpPr>
      <p:pic>
        <p:nvPicPr>
          <p:cNvPr id="94" name="Google Shape;94;p2">
            <a:extLst>
              <a:ext uri="{FF2B5EF4-FFF2-40B4-BE49-F238E27FC236}">
                <a16:creationId xmlns:a16="http://schemas.microsoft.com/office/drawing/2014/main" id="{86ACFF37-AE70-7625-A555-1E7C9906D1B9}"/>
              </a:ext>
            </a:extLst>
          </p:cNvPr>
          <p:cNvPicPr preferRelativeResize="0"/>
          <p:nvPr/>
        </p:nvPicPr>
        <p:blipFill rotWithShape="1">
          <a:blip r:embed="rId3">
            <a:alphaModFix/>
          </a:blip>
          <a:srcRect l="36121" r="17707"/>
          <a:stretch/>
        </p:blipFill>
        <p:spPr>
          <a:xfrm>
            <a:off x="9609221" y="-1"/>
            <a:ext cx="2582779" cy="6858001"/>
          </a:xfrm>
          <a:prstGeom prst="rect">
            <a:avLst/>
          </a:prstGeom>
          <a:noFill/>
          <a:ln>
            <a:noFill/>
          </a:ln>
        </p:spPr>
      </p:pic>
      <p:sp>
        <p:nvSpPr>
          <p:cNvPr id="95" name="Google Shape;95;p2">
            <a:extLst>
              <a:ext uri="{FF2B5EF4-FFF2-40B4-BE49-F238E27FC236}">
                <a16:creationId xmlns:a16="http://schemas.microsoft.com/office/drawing/2014/main" id="{B89EF51F-A5FB-3482-413D-F311A3685C7B}"/>
              </a:ext>
            </a:extLst>
          </p:cNvPr>
          <p:cNvSpPr txBox="1">
            <a:spLocks noGrp="1"/>
          </p:cNvSpPr>
          <p:nvPr>
            <p:ph type="title"/>
          </p:nvPr>
        </p:nvSpPr>
        <p:spPr>
          <a:xfrm>
            <a:off x="413657" y="365126"/>
            <a:ext cx="9195565" cy="757822"/>
          </a:xfrm>
          <a:prstGeom prst="rect">
            <a:avLst/>
          </a:prstGeom>
          <a:noFill/>
          <a:ln>
            <a:noFill/>
          </a:ln>
        </p:spPr>
        <p:txBody>
          <a:bodyPr spcFirstLastPara="1" wrap="square" lIns="91425" tIns="45700" rIns="91425" bIns="45700" anchor="ctr" anchorCtr="0">
            <a:normAutofit/>
          </a:bodyPr>
          <a:lstStyle/>
          <a:p>
            <a:pPr lvl="0">
              <a:buSzPts val="4400"/>
            </a:pPr>
            <a:r>
              <a:rPr lang="pl-PL" sz="3600" b="1" dirty="0"/>
              <a:t>Zmiany dotyczące odnawialnych źródeł energii</a:t>
            </a:r>
            <a:endParaRPr sz="3600" b="1" dirty="0">
              <a:latin typeface="Lexend"/>
              <a:ea typeface="Lexend"/>
              <a:cs typeface="Lexend"/>
              <a:sym typeface="Lexend"/>
            </a:endParaRPr>
          </a:p>
        </p:txBody>
      </p:sp>
      <p:sp>
        <p:nvSpPr>
          <p:cNvPr id="96" name="Google Shape;96;p2">
            <a:extLst>
              <a:ext uri="{FF2B5EF4-FFF2-40B4-BE49-F238E27FC236}">
                <a16:creationId xmlns:a16="http://schemas.microsoft.com/office/drawing/2014/main" id="{90C07250-AC64-55D4-926B-8BEC571D95CB}"/>
              </a:ext>
            </a:extLst>
          </p:cNvPr>
          <p:cNvSpPr txBox="1">
            <a:spLocks noGrp="1"/>
          </p:cNvSpPr>
          <p:nvPr>
            <p:ph type="body" idx="1"/>
          </p:nvPr>
        </p:nvSpPr>
        <p:spPr>
          <a:xfrm>
            <a:off x="413656" y="1122948"/>
            <a:ext cx="5170715" cy="5266966"/>
          </a:xfrm>
          <a:prstGeom prst="rect">
            <a:avLst/>
          </a:prstGeom>
          <a:noFill/>
          <a:ln>
            <a:noFill/>
          </a:ln>
        </p:spPr>
        <p:txBody>
          <a:bodyPr spcFirstLastPara="1" wrap="square" lIns="91425" tIns="45700" rIns="91425" bIns="45700" anchor="t" anchorCtr="0">
            <a:normAutofit fontScale="92500" lnSpcReduction="10000"/>
          </a:bodyPr>
          <a:lstStyle/>
          <a:p>
            <a:pPr marL="114300" indent="0">
              <a:buNone/>
            </a:pPr>
            <a:r>
              <a:rPr lang="pl-PL" sz="1800" b="1" u="sng" dirty="0">
                <a:latin typeface="Lexend Light" panose="020B0604020202020204" charset="-18"/>
              </a:rPr>
              <a:t>Uwzględnienie części uwag dotyczących instalacji fotowoltaicznych</a:t>
            </a:r>
          </a:p>
          <a:p>
            <a:r>
              <a:rPr lang="pl-PL" sz="1800" dirty="0">
                <a:latin typeface="Lexend Light" panose="020B0604020202020204" charset="-18"/>
              </a:rPr>
              <a:t>ponownie przeanalizowano tereny przeznaczone pod lokalizację instalacji fotowoltaicznych, </a:t>
            </a:r>
          </a:p>
          <a:p>
            <a:r>
              <a:rPr lang="pl-PL" sz="1800" dirty="0">
                <a:latin typeface="Lexend Light" panose="020B0604020202020204" charset="-18"/>
              </a:rPr>
              <a:t>uwzględniono część zgłoszonych uwag, </a:t>
            </a:r>
          </a:p>
          <a:p>
            <a:r>
              <a:rPr lang="pl-PL" sz="1800" dirty="0">
                <a:latin typeface="Lexend Light" panose="020B0604020202020204" charset="-18"/>
              </a:rPr>
              <a:t>wprowadzono punktowe zmiany w rozmieszczeniu stref dopuszczających rozwój energetyki słonecznej, </a:t>
            </a:r>
          </a:p>
          <a:p>
            <a:pPr marL="114300" indent="0">
              <a:buNone/>
            </a:pPr>
            <a:endParaRPr lang="pl-PL" sz="1800" b="1" dirty="0">
              <a:latin typeface="Lexend Light" panose="020B0604020202020204" charset="-18"/>
            </a:endParaRPr>
          </a:p>
          <a:p>
            <a:pPr marL="114300" indent="0">
              <a:buNone/>
            </a:pPr>
            <a:r>
              <a:rPr lang="pl-PL" sz="1800" b="1" dirty="0">
                <a:latin typeface="Lexend Light" panose="020B0604020202020204" charset="-18"/>
              </a:rPr>
              <a:t>Zmiany mogą dotyczyć zagadnień pozostających we właściwości:</a:t>
            </a:r>
          </a:p>
          <a:p>
            <a:r>
              <a:rPr lang="pl-PL" sz="1800" dirty="0">
                <a:latin typeface="Lexend Light" panose="020B0604020202020204" charset="-18"/>
              </a:rPr>
              <a:t>Regionalnego Dyrektora Ochrony Środowiska,</a:t>
            </a:r>
          </a:p>
          <a:p>
            <a:r>
              <a:rPr lang="pl-PL" sz="1800" dirty="0">
                <a:latin typeface="Lexend Light" panose="020B0604020202020204" charset="-18"/>
              </a:rPr>
              <a:t>Państwowego Gospodarstwa Wodnego Wody Polskie, </a:t>
            </a:r>
          </a:p>
          <a:p>
            <a:r>
              <a:rPr lang="pl-PL" sz="1800" dirty="0">
                <a:latin typeface="Lexend Light" panose="020B0604020202020204" charset="-18"/>
              </a:rPr>
              <a:t>właściwych jednostek Lasów Państwowych.</a:t>
            </a:r>
          </a:p>
        </p:txBody>
      </p:sp>
      <p:pic>
        <p:nvPicPr>
          <p:cNvPr id="5" name="Obraz 4">
            <a:extLst>
              <a:ext uri="{FF2B5EF4-FFF2-40B4-BE49-F238E27FC236}">
                <a16:creationId xmlns:a16="http://schemas.microsoft.com/office/drawing/2014/main" id="{604CF6BE-8446-4D45-2D00-A9FE24DCFAC4}"/>
              </a:ext>
            </a:extLst>
          </p:cNvPr>
          <p:cNvPicPr>
            <a:picLocks noChangeAspect="1"/>
          </p:cNvPicPr>
          <p:nvPr/>
        </p:nvPicPr>
        <p:blipFill>
          <a:blip r:embed="rId4"/>
          <a:srcRect l="16359"/>
          <a:stretch>
            <a:fillRect/>
          </a:stretch>
        </p:blipFill>
        <p:spPr>
          <a:xfrm>
            <a:off x="5421085" y="1122948"/>
            <a:ext cx="3860368" cy="5148943"/>
          </a:xfrm>
          <a:prstGeom prst="rect">
            <a:avLst/>
          </a:prstGeom>
        </p:spPr>
      </p:pic>
    </p:spTree>
    <p:extLst>
      <p:ext uri="{BB962C8B-B14F-4D97-AF65-F5344CB8AC3E}">
        <p14:creationId xmlns:p14="http://schemas.microsoft.com/office/powerpoint/2010/main" val="400178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67AC">
            <a:alpha val="1960"/>
          </a:srgbClr>
        </a:solidFill>
        <a:effectLst/>
      </p:bgPr>
    </p:bg>
    <p:spTree>
      <p:nvGrpSpPr>
        <p:cNvPr id="1" name="Shape 93">
          <a:extLst>
            <a:ext uri="{FF2B5EF4-FFF2-40B4-BE49-F238E27FC236}">
              <a16:creationId xmlns:a16="http://schemas.microsoft.com/office/drawing/2014/main" id="{FD6C5523-8ED8-C19E-B650-A9BD0A3ADCAA}"/>
            </a:ext>
          </a:extLst>
        </p:cNvPr>
        <p:cNvGrpSpPr/>
        <p:nvPr/>
      </p:nvGrpSpPr>
      <p:grpSpPr>
        <a:xfrm>
          <a:off x="0" y="0"/>
          <a:ext cx="0" cy="0"/>
          <a:chOff x="0" y="0"/>
          <a:chExt cx="0" cy="0"/>
        </a:xfrm>
      </p:grpSpPr>
      <p:pic>
        <p:nvPicPr>
          <p:cNvPr id="94" name="Google Shape;94;p2">
            <a:extLst>
              <a:ext uri="{FF2B5EF4-FFF2-40B4-BE49-F238E27FC236}">
                <a16:creationId xmlns:a16="http://schemas.microsoft.com/office/drawing/2014/main" id="{BFCE2DAB-666F-ECB0-9520-933ED1B55071}"/>
              </a:ext>
            </a:extLst>
          </p:cNvPr>
          <p:cNvPicPr preferRelativeResize="0"/>
          <p:nvPr/>
        </p:nvPicPr>
        <p:blipFill rotWithShape="1">
          <a:blip r:embed="rId3">
            <a:alphaModFix/>
          </a:blip>
          <a:srcRect l="36121" r="17707"/>
          <a:stretch/>
        </p:blipFill>
        <p:spPr>
          <a:xfrm>
            <a:off x="9609221" y="-1"/>
            <a:ext cx="2582779" cy="6858001"/>
          </a:xfrm>
          <a:prstGeom prst="rect">
            <a:avLst/>
          </a:prstGeom>
          <a:noFill/>
          <a:ln>
            <a:noFill/>
          </a:ln>
        </p:spPr>
      </p:pic>
      <p:sp>
        <p:nvSpPr>
          <p:cNvPr id="95" name="Google Shape;95;p2">
            <a:extLst>
              <a:ext uri="{FF2B5EF4-FFF2-40B4-BE49-F238E27FC236}">
                <a16:creationId xmlns:a16="http://schemas.microsoft.com/office/drawing/2014/main" id="{508F1F7B-A386-E3C3-38FD-ED4AF7A2059E}"/>
              </a:ext>
            </a:extLst>
          </p:cNvPr>
          <p:cNvSpPr txBox="1">
            <a:spLocks noGrp="1"/>
          </p:cNvSpPr>
          <p:nvPr>
            <p:ph type="title"/>
          </p:nvPr>
        </p:nvSpPr>
        <p:spPr>
          <a:xfrm>
            <a:off x="531582" y="365126"/>
            <a:ext cx="9077640" cy="757822"/>
          </a:xfrm>
          <a:prstGeom prst="rect">
            <a:avLst/>
          </a:prstGeom>
          <a:noFill/>
          <a:ln>
            <a:noFill/>
          </a:ln>
        </p:spPr>
        <p:txBody>
          <a:bodyPr spcFirstLastPara="1" wrap="square" lIns="91425" tIns="45700" rIns="91425" bIns="45700" anchor="ctr" anchorCtr="0">
            <a:normAutofit/>
          </a:bodyPr>
          <a:lstStyle/>
          <a:p>
            <a:pPr lvl="0">
              <a:buSzPts val="4400"/>
            </a:pPr>
            <a:r>
              <a:rPr lang="pl-PL" sz="3600" b="1" dirty="0"/>
              <a:t>Zmiany dotyczące infrastruktury kolejowej</a:t>
            </a:r>
            <a:endParaRPr sz="3600" b="1" dirty="0">
              <a:latin typeface="Lexend"/>
              <a:ea typeface="Lexend"/>
              <a:cs typeface="Lexend"/>
              <a:sym typeface="Lexend"/>
            </a:endParaRPr>
          </a:p>
        </p:txBody>
      </p:sp>
      <p:sp>
        <p:nvSpPr>
          <p:cNvPr id="96" name="Google Shape;96;p2">
            <a:extLst>
              <a:ext uri="{FF2B5EF4-FFF2-40B4-BE49-F238E27FC236}">
                <a16:creationId xmlns:a16="http://schemas.microsoft.com/office/drawing/2014/main" id="{5C09B646-A4C5-F614-0D8F-5F63DFF91E5F}"/>
              </a:ext>
            </a:extLst>
          </p:cNvPr>
          <p:cNvSpPr txBox="1">
            <a:spLocks noGrp="1"/>
          </p:cNvSpPr>
          <p:nvPr>
            <p:ph type="body" idx="1"/>
          </p:nvPr>
        </p:nvSpPr>
        <p:spPr>
          <a:xfrm>
            <a:off x="406396" y="1122948"/>
            <a:ext cx="4143834" cy="5369926"/>
          </a:xfrm>
          <a:prstGeom prst="rect">
            <a:avLst/>
          </a:prstGeom>
          <a:noFill/>
          <a:ln>
            <a:noFill/>
          </a:ln>
        </p:spPr>
        <p:txBody>
          <a:bodyPr spcFirstLastPara="1" wrap="square" lIns="91425" tIns="45700" rIns="91425" bIns="45700" anchor="t" anchorCtr="0">
            <a:normAutofit fontScale="92500" lnSpcReduction="10000"/>
          </a:bodyPr>
          <a:lstStyle/>
          <a:p>
            <a:pPr marL="385572" indent="-285750">
              <a:buSzPts val="1700"/>
            </a:pPr>
            <a:r>
              <a:rPr lang="pl-PL" sz="1800" dirty="0">
                <a:latin typeface="Lexend Light" panose="020B0604020202020204" charset="-18"/>
              </a:rPr>
              <a:t>PKP wskazały potrzebę ograniczenia stref mieszkaniowych i rekreacyjnych w bezpośrednim sąsiedztwie torów, </a:t>
            </a:r>
          </a:p>
          <a:p>
            <a:pPr marL="385572" indent="-285750">
              <a:buSzPts val="1700"/>
            </a:pPr>
            <a:endParaRPr lang="pl-PL" sz="1800" dirty="0">
              <a:latin typeface="Lexend Light" panose="020B0604020202020204" charset="-18"/>
            </a:endParaRPr>
          </a:p>
          <a:p>
            <a:pPr marL="385572" indent="-285750">
              <a:buSzPts val="1700"/>
            </a:pPr>
            <a:r>
              <a:rPr lang="pl-PL" sz="1800" dirty="0">
                <a:latin typeface="Lexend Light" panose="020B0604020202020204" charset="-18"/>
              </a:rPr>
              <a:t>linia kolejowa ma znaczenie nie tylko dla planowanego ruchu pasażerskiego, lecz także dla transportu wojskowego,</a:t>
            </a:r>
          </a:p>
          <a:p>
            <a:pPr marL="385572" indent="-285750">
              <a:buSzPts val="1700"/>
            </a:pPr>
            <a:endParaRPr lang="pl-PL" sz="1800" dirty="0">
              <a:latin typeface="Lexend Light" panose="020B0604020202020204" charset="-18"/>
            </a:endParaRPr>
          </a:p>
          <a:p>
            <a:pPr marL="385572" indent="-285750">
              <a:buSzPts val="1700"/>
            </a:pPr>
            <a:r>
              <a:rPr lang="pl-PL" sz="1800" dirty="0">
                <a:latin typeface="Lexend Light" panose="020B0604020202020204" charset="-18"/>
              </a:rPr>
              <a:t>projekt ma zatem znaczenie zarówno komunikacyjne, jak i obronne,</a:t>
            </a:r>
          </a:p>
          <a:p>
            <a:pPr marL="385572" indent="-285750">
              <a:buSzPts val="1700"/>
            </a:pPr>
            <a:endParaRPr lang="pl-PL" sz="1800" dirty="0">
              <a:latin typeface="Lexend Light" panose="020B0604020202020204" charset="-18"/>
            </a:endParaRPr>
          </a:p>
          <a:p>
            <a:pPr marL="385572" indent="-285750">
              <a:buSzPts val="1700"/>
            </a:pPr>
            <a:r>
              <a:rPr lang="pl-PL" sz="1800" dirty="0">
                <a:latin typeface="Lexend Light" panose="020B0604020202020204" charset="-18"/>
              </a:rPr>
              <a:t>w planie wprowadzono odpowiednie korekty oraz kilka zmian uzupełniających dotyczących terenów kolejowych.</a:t>
            </a:r>
            <a:endParaRPr lang="pl-PL" sz="1700" dirty="0">
              <a:latin typeface="Lexend Light" panose="020B0604020202020204" charset="-18"/>
              <a:ea typeface="Lexend Light"/>
              <a:cs typeface="Lexend Light"/>
              <a:sym typeface="Lexend Light"/>
            </a:endParaRPr>
          </a:p>
        </p:txBody>
      </p:sp>
      <p:pic>
        <p:nvPicPr>
          <p:cNvPr id="5" name="Obraz 4">
            <a:extLst>
              <a:ext uri="{FF2B5EF4-FFF2-40B4-BE49-F238E27FC236}">
                <a16:creationId xmlns:a16="http://schemas.microsoft.com/office/drawing/2014/main" id="{6F82674F-A08B-32F1-13DA-CA45A2AE09F0}"/>
              </a:ext>
            </a:extLst>
          </p:cNvPr>
          <p:cNvPicPr>
            <a:picLocks noChangeAspect="1"/>
          </p:cNvPicPr>
          <p:nvPr/>
        </p:nvPicPr>
        <p:blipFill>
          <a:blip r:embed="rId4"/>
          <a:stretch>
            <a:fillRect/>
          </a:stretch>
        </p:blipFill>
        <p:spPr>
          <a:xfrm>
            <a:off x="4697764" y="1122949"/>
            <a:ext cx="4251810" cy="3004060"/>
          </a:xfrm>
          <a:prstGeom prst="rect">
            <a:avLst/>
          </a:prstGeom>
        </p:spPr>
      </p:pic>
      <p:pic>
        <p:nvPicPr>
          <p:cNvPr id="9" name="Obraz 8">
            <a:extLst>
              <a:ext uri="{FF2B5EF4-FFF2-40B4-BE49-F238E27FC236}">
                <a16:creationId xmlns:a16="http://schemas.microsoft.com/office/drawing/2014/main" id="{3153BE71-917B-C3DA-B1DF-96C542CA7012}"/>
              </a:ext>
            </a:extLst>
          </p:cNvPr>
          <p:cNvPicPr>
            <a:picLocks noChangeAspect="1"/>
          </p:cNvPicPr>
          <p:nvPr/>
        </p:nvPicPr>
        <p:blipFill>
          <a:blip r:embed="rId5"/>
          <a:stretch>
            <a:fillRect/>
          </a:stretch>
        </p:blipFill>
        <p:spPr>
          <a:xfrm>
            <a:off x="4673595" y="4245429"/>
            <a:ext cx="4251810" cy="2485140"/>
          </a:xfrm>
          <a:prstGeom prst="rect">
            <a:avLst/>
          </a:prstGeom>
        </p:spPr>
      </p:pic>
    </p:spTree>
    <p:extLst>
      <p:ext uri="{BB962C8B-B14F-4D97-AF65-F5344CB8AC3E}">
        <p14:creationId xmlns:p14="http://schemas.microsoft.com/office/powerpoint/2010/main" val="1039899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67AC">
            <a:alpha val="1960"/>
          </a:srgbClr>
        </a:solidFill>
        <a:effectLst/>
      </p:bgPr>
    </p:bg>
    <p:spTree>
      <p:nvGrpSpPr>
        <p:cNvPr id="1" name="Shape 93">
          <a:extLst>
            <a:ext uri="{FF2B5EF4-FFF2-40B4-BE49-F238E27FC236}">
              <a16:creationId xmlns:a16="http://schemas.microsoft.com/office/drawing/2014/main" id="{B55890DF-894D-E79A-93B1-6B25DA74797D}"/>
            </a:ext>
          </a:extLst>
        </p:cNvPr>
        <p:cNvGrpSpPr/>
        <p:nvPr/>
      </p:nvGrpSpPr>
      <p:grpSpPr>
        <a:xfrm>
          <a:off x="0" y="0"/>
          <a:ext cx="0" cy="0"/>
          <a:chOff x="0" y="0"/>
          <a:chExt cx="0" cy="0"/>
        </a:xfrm>
      </p:grpSpPr>
      <p:pic>
        <p:nvPicPr>
          <p:cNvPr id="94" name="Google Shape;94;p2">
            <a:extLst>
              <a:ext uri="{FF2B5EF4-FFF2-40B4-BE49-F238E27FC236}">
                <a16:creationId xmlns:a16="http://schemas.microsoft.com/office/drawing/2014/main" id="{FE23DC62-213D-F696-6A49-59F31B2054E9}"/>
              </a:ext>
            </a:extLst>
          </p:cNvPr>
          <p:cNvPicPr preferRelativeResize="0"/>
          <p:nvPr/>
        </p:nvPicPr>
        <p:blipFill rotWithShape="1">
          <a:blip r:embed="rId3">
            <a:alphaModFix/>
          </a:blip>
          <a:srcRect l="36121" r="17707"/>
          <a:stretch/>
        </p:blipFill>
        <p:spPr>
          <a:xfrm>
            <a:off x="9609221" y="-1"/>
            <a:ext cx="2582779" cy="6858001"/>
          </a:xfrm>
          <a:prstGeom prst="rect">
            <a:avLst/>
          </a:prstGeom>
          <a:noFill/>
          <a:ln>
            <a:noFill/>
          </a:ln>
        </p:spPr>
      </p:pic>
      <p:sp>
        <p:nvSpPr>
          <p:cNvPr id="95" name="Google Shape;95;p2">
            <a:extLst>
              <a:ext uri="{FF2B5EF4-FFF2-40B4-BE49-F238E27FC236}">
                <a16:creationId xmlns:a16="http://schemas.microsoft.com/office/drawing/2014/main" id="{4406EBBD-6D53-5A08-DB58-78B759EB06D8}"/>
              </a:ext>
            </a:extLst>
          </p:cNvPr>
          <p:cNvSpPr txBox="1">
            <a:spLocks noGrp="1"/>
          </p:cNvSpPr>
          <p:nvPr>
            <p:ph type="title"/>
          </p:nvPr>
        </p:nvSpPr>
        <p:spPr>
          <a:xfrm>
            <a:off x="531582" y="365126"/>
            <a:ext cx="9077640" cy="757822"/>
          </a:xfrm>
          <a:prstGeom prst="rect">
            <a:avLst/>
          </a:prstGeom>
          <a:noFill/>
          <a:ln>
            <a:noFill/>
          </a:ln>
        </p:spPr>
        <p:txBody>
          <a:bodyPr spcFirstLastPara="1" wrap="square" lIns="91425" tIns="45700" rIns="91425" bIns="45700" anchor="ctr" anchorCtr="0">
            <a:normAutofit/>
          </a:bodyPr>
          <a:lstStyle/>
          <a:p>
            <a:pPr lvl="0">
              <a:buSzPts val="4400"/>
            </a:pPr>
            <a:r>
              <a:rPr lang="pl-PL" sz="3600" b="1" dirty="0"/>
              <a:t>Ochrona zabytków – dodatkowa weryfikacja</a:t>
            </a:r>
            <a:endParaRPr sz="3600" b="1" dirty="0">
              <a:latin typeface="Lexend"/>
              <a:ea typeface="Lexend"/>
              <a:cs typeface="Lexend"/>
              <a:sym typeface="Lexend"/>
            </a:endParaRPr>
          </a:p>
        </p:txBody>
      </p:sp>
      <p:sp>
        <p:nvSpPr>
          <p:cNvPr id="96" name="Google Shape;96;p2">
            <a:extLst>
              <a:ext uri="{FF2B5EF4-FFF2-40B4-BE49-F238E27FC236}">
                <a16:creationId xmlns:a16="http://schemas.microsoft.com/office/drawing/2014/main" id="{3953EF4A-B254-13AA-C5D5-B9EB0C929035}"/>
              </a:ext>
            </a:extLst>
          </p:cNvPr>
          <p:cNvSpPr txBox="1">
            <a:spLocks noGrp="1"/>
          </p:cNvSpPr>
          <p:nvPr>
            <p:ph type="body" idx="1"/>
          </p:nvPr>
        </p:nvSpPr>
        <p:spPr>
          <a:xfrm>
            <a:off x="406396" y="1122948"/>
            <a:ext cx="4143834" cy="5369926"/>
          </a:xfrm>
          <a:prstGeom prst="rect">
            <a:avLst/>
          </a:prstGeom>
          <a:noFill/>
          <a:ln>
            <a:noFill/>
          </a:ln>
        </p:spPr>
        <p:txBody>
          <a:bodyPr spcFirstLastPara="1" wrap="square" lIns="91425" tIns="45700" rIns="91425" bIns="45700" anchor="t" anchorCtr="0">
            <a:normAutofit/>
          </a:bodyPr>
          <a:lstStyle/>
          <a:p>
            <a:pPr marL="385572" indent="-285750">
              <a:buSzPts val="1700"/>
            </a:pPr>
            <a:r>
              <a:rPr lang="pl-PL" sz="1800" dirty="0">
                <a:latin typeface="Lexend Light" panose="020B0604020202020204" charset="-18"/>
              </a:rPr>
              <a:t>wprowadzono zmiany dotyczące terenów OZE oraz stref obejmujących zabytki i ich otoczenie,</a:t>
            </a:r>
          </a:p>
          <a:p>
            <a:pPr marL="385572" indent="-285750">
              <a:buSzPts val="1700"/>
            </a:pPr>
            <a:r>
              <a:rPr lang="pl-PL" sz="1800" dirty="0">
                <a:latin typeface="Lexend Light" panose="020B0604020202020204" charset="-18"/>
              </a:rPr>
              <a:t>Wojewódzki Konserwator Zabytków opiniuje parametry zagospodarowania w zakresie ochrony zabytków,</a:t>
            </a:r>
          </a:p>
          <a:p>
            <a:pPr marL="385572" indent="-285750">
              <a:buSzPts val="1700"/>
            </a:pPr>
            <a:r>
              <a:rPr lang="pl-PL" sz="1800" dirty="0">
                <a:latin typeface="Lexend Light" panose="020B0604020202020204" charset="-18"/>
              </a:rPr>
              <a:t>opinia nie jest wiążąca, jednak jej pominięcie może zwiększyć ryzyko zastrzeżeń organu nadzoru,</a:t>
            </a:r>
          </a:p>
          <a:p>
            <a:pPr marL="385572" indent="-285750">
              <a:buSzPts val="1700"/>
            </a:pPr>
            <a:r>
              <a:rPr lang="pl-PL" sz="1800" dirty="0">
                <a:latin typeface="Lexend Light" panose="020B0604020202020204" charset="-18"/>
              </a:rPr>
              <a:t>z ostrożności projekt zostanie ponownie przekazany Konserwatorowi do zaopiniowania.</a:t>
            </a:r>
            <a:endParaRPr lang="pl-PL" sz="1700" dirty="0">
              <a:latin typeface="Lexend Light" panose="020B0604020202020204" charset="-18"/>
              <a:ea typeface="Lexend Light"/>
              <a:cs typeface="Lexend Light"/>
              <a:sym typeface="Lexend Light"/>
            </a:endParaRPr>
          </a:p>
        </p:txBody>
      </p:sp>
      <p:pic>
        <p:nvPicPr>
          <p:cNvPr id="11" name="Obraz 10">
            <a:extLst>
              <a:ext uri="{FF2B5EF4-FFF2-40B4-BE49-F238E27FC236}">
                <a16:creationId xmlns:a16="http://schemas.microsoft.com/office/drawing/2014/main" id="{85DF133A-3F84-D19A-45E3-663EBF97E80B}"/>
              </a:ext>
            </a:extLst>
          </p:cNvPr>
          <p:cNvPicPr>
            <a:picLocks noChangeAspect="1"/>
          </p:cNvPicPr>
          <p:nvPr/>
        </p:nvPicPr>
        <p:blipFill>
          <a:blip r:embed="rId4"/>
          <a:stretch>
            <a:fillRect/>
          </a:stretch>
        </p:blipFill>
        <p:spPr>
          <a:xfrm>
            <a:off x="4561116" y="1122948"/>
            <a:ext cx="3135667" cy="2640189"/>
          </a:xfrm>
          <a:prstGeom prst="rect">
            <a:avLst/>
          </a:prstGeom>
        </p:spPr>
      </p:pic>
      <p:pic>
        <p:nvPicPr>
          <p:cNvPr id="15" name="Obraz 14">
            <a:extLst>
              <a:ext uri="{FF2B5EF4-FFF2-40B4-BE49-F238E27FC236}">
                <a16:creationId xmlns:a16="http://schemas.microsoft.com/office/drawing/2014/main" id="{D1260D1E-A923-5DF9-8CAA-1B6D712FC57C}"/>
              </a:ext>
            </a:extLst>
          </p:cNvPr>
          <p:cNvPicPr>
            <a:picLocks noChangeAspect="1"/>
          </p:cNvPicPr>
          <p:nvPr/>
        </p:nvPicPr>
        <p:blipFill>
          <a:blip r:embed="rId5"/>
          <a:stretch>
            <a:fillRect/>
          </a:stretch>
        </p:blipFill>
        <p:spPr>
          <a:xfrm>
            <a:off x="5941459" y="3826249"/>
            <a:ext cx="3135667" cy="2955550"/>
          </a:xfrm>
          <a:prstGeom prst="rect">
            <a:avLst/>
          </a:prstGeom>
        </p:spPr>
      </p:pic>
    </p:spTree>
    <p:extLst>
      <p:ext uri="{BB962C8B-B14F-4D97-AF65-F5344CB8AC3E}">
        <p14:creationId xmlns:p14="http://schemas.microsoft.com/office/powerpoint/2010/main" val="32887236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67AC">
            <a:alpha val="1960"/>
          </a:srgbClr>
        </a:solidFill>
        <a:effectLst/>
      </p:bgPr>
    </p:bg>
    <p:spTree>
      <p:nvGrpSpPr>
        <p:cNvPr id="1" name="Shape 93">
          <a:extLst>
            <a:ext uri="{FF2B5EF4-FFF2-40B4-BE49-F238E27FC236}">
              <a16:creationId xmlns:a16="http://schemas.microsoft.com/office/drawing/2014/main" id="{FF7FFD0F-205C-682A-12CE-4A8E30EF1C24}"/>
            </a:ext>
          </a:extLst>
        </p:cNvPr>
        <p:cNvGrpSpPr/>
        <p:nvPr/>
      </p:nvGrpSpPr>
      <p:grpSpPr>
        <a:xfrm>
          <a:off x="0" y="0"/>
          <a:ext cx="0" cy="0"/>
          <a:chOff x="0" y="0"/>
          <a:chExt cx="0" cy="0"/>
        </a:xfrm>
      </p:grpSpPr>
      <p:pic>
        <p:nvPicPr>
          <p:cNvPr id="94" name="Google Shape;94;p2">
            <a:extLst>
              <a:ext uri="{FF2B5EF4-FFF2-40B4-BE49-F238E27FC236}">
                <a16:creationId xmlns:a16="http://schemas.microsoft.com/office/drawing/2014/main" id="{929DEDD1-A2AD-E140-C2C6-DA92448C3766}"/>
              </a:ext>
            </a:extLst>
          </p:cNvPr>
          <p:cNvPicPr preferRelativeResize="0"/>
          <p:nvPr/>
        </p:nvPicPr>
        <p:blipFill rotWithShape="1">
          <a:blip r:embed="rId3">
            <a:alphaModFix/>
          </a:blip>
          <a:srcRect l="36121" r="17707"/>
          <a:stretch/>
        </p:blipFill>
        <p:spPr>
          <a:xfrm>
            <a:off x="9609221" y="-1"/>
            <a:ext cx="2582779" cy="6858001"/>
          </a:xfrm>
          <a:prstGeom prst="rect">
            <a:avLst/>
          </a:prstGeom>
          <a:noFill/>
          <a:ln>
            <a:noFill/>
          </a:ln>
        </p:spPr>
      </p:pic>
      <p:sp>
        <p:nvSpPr>
          <p:cNvPr id="95" name="Google Shape;95;p2">
            <a:extLst>
              <a:ext uri="{FF2B5EF4-FFF2-40B4-BE49-F238E27FC236}">
                <a16:creationId xmlns:a16="http://schemas.microsoft.com/office/drawing/2014/main" id="{CAC29749-FF9C-C2DB-F3BC-EC048D30CC37}"/>
              </a:ext>
            </a:extLst>
          </p:cNvPr>
          <p:cNvSpPr txBox="1">
            <a:spLocks noGrp="1"/>
          </p:cNvSpPr>
          <p:nvPr>
            <p:ph type="title"/>
          </p:nvPr>
        </p:nvSpPr>
        <p:spPr>
          <a:xfrm>
            <a:off x="531582" y="365126"/>
            <a:ext cx="9077640" cy="757822"/>
          </a:xfrm>
          <a:prstGeom prst="rect">
            <a:avLst/>
          </a:prstGeom>
          <a:noFill/>
          <a:ln>
            <a:noFill/>
          </a:ln>
        </p:spPr>
        <p:txBody>
          <a:bodyPr spcFirstLastPara="1" wrap="square" lIns="91425" tIns="45700" rIns="91425" bIns="45700" anchor="ctr" anchorCtr="0">
            <a:normAutofit/>
          </a:bodyPr>
          <a:lstStyle/>
          <a:p>
            <a:pPr lvl="0">
              <a:buSzPts val="4400"/>
            </a:pPr>
            <a:r>
              <a:rPr lang="pl-PL" sz="3600" b="1" dirty="0"/>
              <a:t>Ochrona zabytków – dodatkowa weryfikacja</a:t>
            </a:r>
            <a:endParaRPr sz="3600" b="1" dirty="0">
              <a:latin typeface="Lexend"/>
              <a:ea typeface="Lexend"/>
              <a:cs typeface="Lexend"/>
              <a:sym typeface="Lexend"/>
            </a:endParaRPr>
          </a:p>
        </p:txBody>
      </p:sp>
      <p:graphicFrame>
        <p:nvGraphicFramePr>
          <p:cNvPr id="4" name="Tabela 3">
            <a:extLst>
              <a:ext uri="{FF2B5EF4-FFF2-40B4-BE49-F238E27FC236}">
                <a16:creationId xmlns:a16="http://schemas.microsoft.com/office/drawing/2014/main" id="{ED90B7CC-DE58-AE9A-AC9B-ADCFCADA21D3}"/>
              </a:ext>
            </a:extLst>
          </p:cNvPr>
          <p:cNvGraphicFramePr>
            <a:graphicFrameLocks noGrp="1"/>
          </p:cNvGraphicFramePr>
          <p:nvPr>
            <p:extLst>
              <p:ext uri="{D42A27DB-BD31-4B8C-83A1-F6EECF244321}">
                <p14:modId xmlns:p14="http://schemas.microsoft.com/office/powerpoint/2010/main" val="30881766"/>
              </p:ext>
            </p:extLst>
          </p:nvPr>
        </p:nvGraphicFramePr>
        <p:xfrm>
          <a:off x="671286" y="1242919"/>
          <a:ext cx="8127999" cy="3997960"/>
        </p:xfrm>
        <a:graphic>
          <a:graphicData uri="http://schemas.openxmlformats.org/drawingml/2006/table">
            <a:tbl>
              <a:tblPr firstRow="1" bandRow="1">
                <a:tableStyleId>{8799B23B-EC83-4686-B30A-512413B5E67A}</a:tableStyleId>
              </a:tblPr>
              <a:tblGrid>
                <a:gridCol w="2709333">
                  <a:extLst>
                    <a:ext uri="{9D8B030D-6E8A-4147-A177-3AD203B41FA5}">
                      <a16:colId xmlns:a16="http://schemas.microsoft.com/office/drawing/2014/main" val="2894247303"/>
                    </a:ext>
                  </a:extLst>
                </a:gridCol>
                <a:gridCol w="3749525">
                  <a:extLst>
                    <a:ext uri="{9D8B030D-6E8A-4147-A177-3AD203B41FA5}">
                      <a16:colId xmlns:a16="http://schemas.microsoft.com/office/drawing/2014/main" val="186975526"/>
                    </a:ext>
                  </a:extLst>
                </a:gridCol>
                <a:gridCol w="1669141">
                  <a:extLst>
                    <a:ext uri="{9D8B030D-6E8A-4147-A177-3AD203B41FA5}">
                      <a16:colId xmlns:a16="http://schemas.microsoft.com/office/drawing/2014/main" val="4049883260"/>
                    </a:ext>
                  </a:extLst>
                </a:gridCol>
              </a:tblGrid>
              <a:tr h="370840">
                <a:tc>
                  <a:txBody>
                    <a:bodyPr/>
                    <a:lstStyle/>
                    <a:p>
                      <a:pPr>
                        <a:buNone/>
                      </a:pPr>
                      <a:r>
                        <a:rPr lang="pl-PL" b="1" dirty="0">
                          <a:latin typeface="Lexend Light" panose="020B0604020202020204" charset="-18"/>
                        </a:rPr>
                        <a:t>Grupa instytucjonalna</a:t>
                      </a:r>
                    </a:p>
                  </a:txBody>
                  <a:tcPr anchor="ctr"/>
                </a:tc>
                <a:tc>
                  <a:txBody>
                    <a:bodyPr/>
                    <a:lstStyle/>
                    <a:p>
                      <a:r>
                        <a:rPr lang="pl-PL" b="1" dirty="0">
                          <a:latin typeface="Lexend Light" panose="020B0604020202020204" charset="-18"/>
                        </a:rPr>
                        <a:t>Organy i jednostki objęte pierwotnym wystąpieniem</a:t>
                      </a:r>
                    </a:p>
                  </a:txBody>
                  <a:tcPr/>
                </a:tc>
                <a:tc>
                  <a:txBody>
                    <a:bodyPr/>
                    <a:lstStyle/>
                    <a:p>
                      <a:r>
                        <a:rPr lang="pl-PL" b="1" dirty="0">
                          <a:latin typeface="Lexend Light" panose="020B0604020202020204" charset="-18"/>
                        </a:rPr>
                        <a:t>Liczba pozycji</a:t>
                      </a:r>
                    </a:p>
                  </a:txBody>
                  <a:tcPr/>
                </a:tc>
                <a:extLst>
                  <a:ext uri="{0D108BD9-81ED-4DB2-BD59-A6C34878D82A}">
                    <a16:rowId xmlns:a16="http://schemas.microsoft.com/office/drawing/2014/main" val="3820388331"/>
                  </a:ext>
                </a:extLst>
              </a:tr>
              <a:tr h="370840">
                <a:tc>
                  <a:txBody>
                    <a:bodyPr/>
                    <a:lstStyle/>
                    <a:p>
                      <a:r>
                        <a:rPr lang="pl-PL" dirty="0">
                          <a:latin typeface="Lexend Light" panose="020B0604020202020204" charset="-18"/>
                        </a:rPr>
                        <a:t>Organy uzgadniające</a:t>
                      </a:r>
                    </a:p>
                  </a:txBody>
                  <a:tcPr/>
                </a:tc>
                <a:tc>
                  <a:txBody>
                    <a:bodyPr/>
                    <a:lstStyle/>
                    <a:p>
                      <a:r>
                        <a:rPr lang="pl-PL" dirty="0">
                          <a:latin typeface="Lexend Light" panose="020B0604020202020204" charset="-18"/>
                        </a:rPr>
                        <a:t>RDOŚ, Wody Polskie</a:t>
                      </a:r>
                    </a:p>
                  </a:txBody>
                  <a:tcPr/>
                </a:tc>
                <a:tc>
                  <a:txBody>
                    <a:bodyPr/>
                    <a:lstStyle/>
                    <a:p>
                      <a:pPr algn="ctr"/>
                      <a:r>
                        <a:rPr lang="pl-PL" dirty="0">
                          <a:latin typeface="Lexend Light" panose="020B0604020202020204" charset="-18"/>
                        </a:rPr>
                        <a:t>2</a:t>
                      </a:r>
                    </a:p>
                  </a:txBody>
                  <a:tcPr/>
                </a:tc>
                <a:extLst>
                  <a:ext uri="{0D108BD9-81ED-4DB2-BD59-A6C34878D82A}">
                    <a16:rowId xmlns:a16="http://schemas.microsoft.com/office/drawing/2014/main" val="541842209"/>
                  </a:ext>
                </a:extLst>
              </a:tr>
              <a:tr h="370840">
                <a:tc>
                  <a:txBody>
                    <a:bodyPr/>
                    <a:lstStyle/>
                    <a:p>
                      <a:r>
                        <a:rPr lang="pl-PL" dirty="0">
                          <a:latin typeface="Lexend Light" panose="020B0604020202020204" charset="-18"/>
                        </a:rPr>
                        <a:t>Administracja rządowa</a:t>
                      </a:r>
                    </a:p>
                  </a:txBody>
                  <a:tcPr/>
                </a:tc>
                <a:tc>
                  <a:txBody>
                    <a:bodyPr/>
                    <a:lstStyle/>
                    <a:p>
                      <a:pPr>
                        <a:buNone/>
                      </a:pPr>
                      <a:r>
                        <a:rPr lang="pl-PL" dirty="0">
                          <a:latin typeface="Lexend Light" panose="020B0604020202020204" charset="-18"/>
                        </a:rPr>
                        <a:t>Wojewoda Lubuski, wydziały LUW, nadzór geodezyjny</a:t>
                      </a:r>
                    </a:p>
                  </a:txBody>
                  <a:tcPr anchor="ctr"/>
                </a:tc>
                <a:tc>
                  <a:txBody>
                    <a:bodyPr/>
                    <a:lstStyle/>
                    <a:p>
                      <a:pPr algn="ctr"/>
                      <a:r>
                        <a:rPr lang="pl-PL" dirty="0">
                          <a:latin typeface="Lexend Light" panose="020B0604020202020204" charset="-18"/>
                        </a:rPr>
                        <a:t>6</a:t>
                      </a:r>
                    </a:p>
                  </a:txBody>
                  <a:tcPr/>
                </a:tc>
                <a:extLst>
                  <a:ext uri="{0D108BD9-81ED-4DB2-BD59-A6C34878D82A}">
                    <a16:rowId xmlns:a16="http://schemas.microsoft.com/office/drawing/2014/main" val="3872304873"/>
                  </a:ext>
                </a:extLst>
              </a:tr>
              <a:tr h="370840">
                <a:tc>
                  <a:txBody>
                    <a:bodyPr/>
                    <a:lstStyle/>
                    <a:p>
                      <a:r>
                        <a:rPr lang="pl-PL" dirty="0">
                          <a:latin typeface="Lexend Light" panose="020B0604020202020204" charset="-18"/>
                        </a:rPr>
                        <a:t>Samorząd województwa</a:t>
                      </a:r>
                    </a:p>
                  </a:txBody>
                  <a:tcPr/>
                </a:tc>
                <a:tc>
                  <a:txBody>
                    <a:bodyPr/>
                    <a:lstStyle/>
                    <a:p>
                      <a:r>
                        <a:rPr lang="pl-PL" dirty="0">
                          <a:latin typeface="Lexend Light" panose="020B0604020202020204" charset="-18"/>
                        </a:rPr>
                        <a:t>Marszałek, Zarząd Województwa, Geolog Wojewódzki</a:t>
                      </a:r>
                    </a:p>
                  </a:txBody>
                  <a:tcPr/>
                </a:tc>
                <a:tc>
                  <a:txBody>
                    <a:bodyPr/>
                    <a:lstStyle/>
                    <a:p>
                      <a:pPr algn="ctr"/>
                      <a:r>
                        <a:rPr lang="pl-PL" dirty="0">
                          <a:latin typeface="Lexend Light" panose="020B0604020202020204" charset="-18"/>
                        </a:rPr>
                        <a:t>3</a:t>
                      </a:r>
                    </a:p>
                  </a:txBody>
                  <a:tcPr/>
                </a:tc>
                <a:extLst>
                  <a:ext uri="{0D108BD9-81ED-4DB2-BD59-A6C34878D82A}">
                    <a16:rowId xmlns:a16="http://schemas.microsoft.com/office/drawing/2014/main" val="1522595182"/>
                  </a:ext>
                </a:extLst>
              </a:tr>
              <a:tr h="370840">
                <a:tc>
                  <a:txBody>
                    <a:bodyPr/>
                    <a:lstStyle/>
                    <a:p>
                      <a:r>
                        <a:rPr lang="pl-PL" dirty="0">
                          <a:latin typeface="Lexend Light" panose="020B0604020202020204" charset="-18"/>
                        </a:rPr>
                        <a:t>Powiat Żagański</a:t>
                      </a:r>
                    </a:p>
                  </a:txBody>
                  <a:tcPr/>
                </a:tc>
                <a:tc>
                  <a:txBody>
                    <a:bodyPr/>
                    <a:lstStyle/>
                    <a:p>
                      <a:r>
                        <a:rPr lang="pl-PL" dirty="0">
                          <a:latin typeface="Lexend Light" panose="020B0604020202020204" charset="-18"/>
                        </a:rPr>
                        <a:t>Starosta, Zarząd Powiatu, wydziały Starostwa, Zarząd Dróg Powiatowych</a:t>
                      </a:r>
                    </a:p>
                  </a:txBody>
                  <a:tcPr/>
                </a:tc>
                <a:tc>
                  <a:txBody>
                    <a:bodyPr/>
                    <a:lstStyle/>
                    <a:p>
                      <a:pPr algn="ctr"/>
                      <a:r>
                        <a:rPr lang="pl-PL" dirty="0">
                          <a:latin typeface="Lexend Light" panose="020B0604020202020204" charset="-18"/>
                        </a:rPr>
                        <a:t>7</a:t>
                      </a:r>
                    </a:p>
                  </a:txBody>
                  <a:tcPr/>
                </a:tc>
                <a:extLst>
                  <a:ext uri="{0D108BD9-81ED-4DB2-BD59-A6C34878D82A}">
                    <a16:rowId xmlns:a16="http://schemas.microsoft.com/office/drawing/2014/main" val="673425795"/>
                  </a:ext>
                </a:extLst>
              </a:tr>
              <a:tr h="370840">
                <a:tc>
                  <a:txBody>
                    <a:bodyPr/>
                    <a:lstStyle/>
                    <a:p>
                      <a:r>
                        <a:rPr lang="pl-PL" dirty="0">
                          <a:latin typeface="Lexend Light" panose="020B0604020202020204" charset="-18"/>
                        </a:rPr>
                        <a:t>Lasy Państwowe</a:t>
                      </a:r>
                    </a:p>
                  </a:txBody>
                  <a:tcPr/>
                </a:tc>
                <a:tc>
                  <a:txBody>
                    <a:bodyPr/>
                    <a:lstStyle/>
                    <a:p>
                      <a:pPr>
                        <a:buNone/>
                      </a:pPr>
                      <a:r>
                        <a:rPr lang="pl-PL" dirty="0">
                          <a:latin typeface="Lexend Light" panose="020B0604020202020204" charset="-18"/>
                        </a:rPr>
                        <a:t>RDLP w Zielonej Górze, Nadleśnictwo Szprotawa</a:t>
                      </a:r>
                    </a:p>
                  </a:txBody>
                  <a:tcPr anchor="ctr"/>
                </a:tc>
                <a:tc>
                  <a:txBody>
                    <a:bodyPr/>
                    <a:lstStyle/>
                    <a:p>
                      <a:pPr algn="ctr"/>
                      <a:r>
                        <a:rPr lang="pl-PL" dirty="0">
                          <a:latin typeface="Lexend Light" panose="020B0604020202020204" charset="-18"/>
                        </a:rPr>
                        <a:t>2</a:t>
                      </a:r>
                    </a:p>
                  </a:txBody>
                  <a:tcPr/>
                </a:tc>
                <a:extLst>
                  <a:ext uri="{0D108BD9-81ED-4DB2-BD59-A6C34878D82A}">
                    <a16:rowId xmlns:a16="http://schemas.microsoft.com/office/drawing/2014/main" val="2067888831"/>
                  </a:ext>
                </a:extLst>
              </a:tr>
              <a:tr h="370840">
                <a:tc>
                  <a:txBody>
                    <a:bodyPr/>
                    <a:lstStyle/>
                    <a:p>
                      <a:r>
                        <a:rPr lang="pl-PL" dirty="0">
                          <a:latin typeface="Lexend Light" panose="020B0604020202020204" charset="-18"/>
                        </a:rPr>
                        <a:t>Organy wojskowe</a:t>
                      </a:r>
                    </a:p>
                  </a:txBody>
                  <a:tcPr/>
                </a:tc>
                <a:tc>
                  <a:txBody>
                    <a:bodyPr/>
                    <a:lstStyle/>
                    <a:p>
                      <a:pPr>
                        <a:buNone/>
                      </a:pPr>
                      <a:r>
                        <a:rPr lang="pl-PL" dirty="0">
                          <a:latin typeface="Lexend Light" panose="020B0604020202020204" charset="-18"/>
                        </a:rPr>
                        <a:t>WCR w Żaganiu, Wojewódzki Sztab Wojskowy</a:t>
                      </a:r>
                    </a:p>
                  </a:txBody>
                  <a:tcPr anchor="ctr"/>
                </a:tc>
                <a:tc>
                  <a:txBody>
                    <a:bodyPr/>
                    <a:lstStyle/>
                    <a:p>
                      <a:pPr algn="ctr"/>
                      <a:r>
                        <a:rPr lang="pl-PL" dirty="0">
                          <a:latin typeface="Lexend Light" panose="020B0604020202020204" charset="-18"/>
                        </a:rPr>
                        <a:t>2</a:t>
                      </a:r>
                    </a:p>
                  </a:txBody>
                  <a:tcPr/>
                </a:tc>
                <a:extLst>
                  <a:ext uri="{0D108BD9-81ED-4DB2-BD59-A6C34878D82A}">
                    <a16:rowId xmlns:a16="http://schemas.microsoft.com/office/drawing/2014/main" val="3792343218"/>
                  </a:ext>
                </a:extLst>
              </a:tr>
              <a:tr h="370840">
                <a:tc>
                  <a:txBody>
                    <a:bodyPr/>
                    <a:lstStyle/>
                    <a:p>
                      <a:r>
                        <a:rPr lang="pl-PL" dirty="0">
                          <a:latin typeface="Lexend Light" panose="020B0604020202020204" charset="-18"/>
                        </a:rPr>
                        <a:t>Pozostałe organy branżowe</a:t>
                      </a:r>
                    </a:p>
                  </a:txBody>
                  <a:tcPr/>
                </a:tc>
                <a:tc>
                  <a:txBody>
                    <a:bodyPr/>
                    <a:lstStyle/>
                    <a:p>
                      <a:r>
                        <a:rPr lang="pl-PL" dirty="0">
                          <a:latin typeface="Lexend Light" panose="020B0604020202020204" charset="-18"/>
                        </a:rPr>
                        <a:t>WIOŚ, Wojewódzki Konserwator Zabytków, PKP PLK</a:t>
                      </a:r>
                    </a:p>
                  </a:txBody>
                  <a:tcPr/>
                </a:tc>
                <a:tc>
                  <a:txBody>
                    <a:bodyPr/>
                    <a:lstStyle/>
                    <a:p>
                      <a:pPr algn="ctr"/>
                      <a:r>
                        <a:rPr lang="pl-PL" dirty="0">
                          <a:latin typeface="Lexend Light" panose="020B0604020202020204" charset="-18"/>
                        </a:rPr>
                        <a:t>3</a:t>
                      </a:r>
                    </a:p>
                  </a:txBody>
                  <a:tcPr/>
                </a:tc>
                <a:extLst>
                  <a:ext uri="{0D108BD9-81ED-4DB2-BD59-A6C34878D82A}">
                    <a16:rowId xmlns:a16="http://schemas.microsoft.com/office/drawing/2014/main" val="2791821127"/>
                  </a:ext>
                </a:extLst>
              </a:tr>
            </a:tbl>
          </a:graphicData>
        </a:graphic>
      </p:graphicFrame>
      <p:sp>
        <p:nvSpPr>
          <p:cNvPr id="6" name="pole tekstowe 5">
            <a:extLst>
              <a:ext uri="{FF2B5EF4-FFF2-40B4-BE49-F238E27FC236}">
                <a16:creationId xmlns:a16="http://schemas.microsoft.com/office/drawing/2014/main" id="{5F8A87F6-EA09-E270-EDFE-455126324D7F}"/>
              </a:ext>
            </a:extLst>
          </p:cNvPr>
          <p:cNvSpPr txBox="1"/>
          <p:nvPr/>
        </p:nvSpPr>
        <p:spPr>
          <a:xfrm>
            <a:off x="1785257" y="5615081"/>
            <a:ext cx="6096000" cy="738664"/>
          </a:xfrm>
          <a:prstGeom prst="rect">
            <a:avLst/>
          </a:prstGeom>
          <a:solidFill>
            <a:schemeClr val="accent4">
              <a:lumMod val="20000"/>
              <a:lumOff val="80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pl-PL" b="1" dirty="0">
                <a:latin typeface="Lexend Light" panose="020B0604020202020204" charset="-18"/>
              </a:rPr>
              <a:t>Nie powtarzamy całego obiegu do wszystkich adresatów – projekt zostanie skierowany do organów rzeczywiście zainteresowanych zakresem wprowadzonych zmian.</a:t>
            </a:r>
          </a:p>
        </p:txBody>
      </p:sp>
    </p:spTree>
    <p:extLst>
      <p:ext uri="{BB962C8B-B14F-4D97-AF65-F5344CB8AC3E}">
        <p14:creationId xmlns:p14="http://schemas.microsoft.com/office/powerpoint/2010/main" val="1527785642"/>
      </p:ext>
    </p:extLst>
  </p:cSld>
  <p:clrMapOvr>
    <a:masterClrMapping/>
  </p:clrMapOvr>
</p:sld>
</file>

<file path=ppt/theme/theme1.xml><?xml version="1.0" encoding="utf-8"?>
<a:theme xmlns:a="http://schemas.openxmlformats.org/drawingml/2006/main" name="Motyw pakietu Office">
  <a:themeElements>
    <a:clrScheme name="Pakiet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TotalTime>
  <Words>811</Words>
  <Application>Microsoft Office PowerPoint</Application>
  <PresentationFormat>Panoramiczny</PresentationFormat>
  <Paragraphs>69</Paragraphs>
  <Slides>6</Slides>
  <Notes>6</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6</vt:i4>
      </vt:variant>
    </vt:vector>
  </HeadingPairs>
  <TitlesOfParts>
    <vt:vector size="11" baseType="lpstr">
      <vt:lpstr>Lexend Light</vt:lpstr>
      <vt:lpstr>Arial</vt:lpstr>
      <vt:lpstr>Calibri</vt:lpstr>
      <vt:lpstr>Lexend</vt:lpstr>
      <vt:lpstr>Motyw pakietu Office</vt:lpstr>
      <vt:lpstr>PLAN OGÓLNY  GMINY SZPROTAWA</vt:lpstr>
      <vt:lpstr>Aktualny etap prac nad planem ogólnym</vt:lpstr>
      <vt:lpstr>Zmiany dotyczące odnawialnych źródeł energii</vt:lpstr>
      <vt:lpstr>Zmiany dotyczące infrastruktury kolejowej</vt:lpstr>
      <vt:lpstr>Ochrona zabytków – dodatkowa weryfikacja</vt:lpstr>
      <vt:lpstr>Ochrona zabytków – dodatkowa weryfikacja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Daniel Strzelecki</dc:creator>
  <cp:lastModifiedBy>Daniel Strzelecki</cp:lastModifiedBy>
  <cp:revision>6</cp:revision>
  <dcterms:created xsi:type="dcterms:W3CDTF">2026-06-13T09:55:06Z</dcterms:created>
  <dcterms:modified xsi:type="dcterms:W3CDTF">2026-07-20T17:45:49Z</dcterms:modified>
</cp:coreProperties>
</file>